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63" r:id="rId7"/>
    <p:sldId id="258" r:id="rId8"/>
    <p:sldId id="259" r:id="rId9"/>
    <p:sldId id="276" r:id="rId10"/>
    <p:sldId id="260" r:id="rId11"/>
    <p:sldId id="261" r:id="rId12"/>
    <p:sldId id="262" r:id="rId13"/>
    <p:sldId id="264" r:id="rId14"/>
    <p:sldId id="271" r:id="rId15"/>
    <p:sldId id="265" r:id="rId16"/>
    <p:sldId id="266" r:id="rId17"/>
    <p:sldId id="270" r:id="rId18"/>
    <p:sldId id="267" r:id="rId19"/>
    <p:sldId id="275" r:id="rId20"/>
    <p:sldId id="272" r:id="rId21"/>
    <p:sldId id="273" r:id="rId22"/>
    <p:sldId id="268" r:id="rId23"/>
    <p:sldId id="269" r:id="rId2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135916-D8F2-4E1D-AB73-CAE1E490A67F}" v="3" dt="2022-05-07T18:39:03.76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66" autoAdjust="0"/>
  </p:normalViewPr>
  <p:slideViewPr>
    <p:cSldViewPr>
      <p:cViewPr varScale="1">
        <p:scale>
          <a:sx n="62" d="100"/>
          <a:sy n="62" d="100"/>
        </p:scale>
        <p:origin x="140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dy Heuvelsland" userId="7cbadae3-bb5f-4103-a790-ae3cdca2b30c" providerId="ADAL" clId="{D9135916-D8F2-4E1D-AB73-CAE1E490A67F}"/>
    <pc:docChg chg="custSel modSld sldOrd">
      <pc:chgData name="Heidy Heuvelsland" userId="7cbadae3-bb5f-4103-a790-ae3cdca2b30c" providerId="ADAL" clId="{D9135916-D8F2-4E1D-AB73-CAE1E490A67F}" dt="2022-05-10T08:59:34.574" v="82"/>
      <pc:docMkLst>
        <pc:docMk/>
      </pc:docMkLst>
      <pc:sldChg chg="ord">
        <pc:chgData name="Heidy Heuvelsland" userId="7cbadae3-bb5f-4103-a790-ae3cdca2b30c" providerId="ADAL" clId="{D9135916-D8F2-4E1D-AB73-CAE1E490A67F}" dt="2022-05-10T08:59:34.574" v="82"/>
        <pc:sldMkLst>
          <pc:docMk/>
          <pc:sldMk cId="1115857571" sldId="259"/>
        </pc:sldMkLst>
      </pc:sldChg>
      <pc:sldChg chg="modSp mod">
        <pc:chgData name="Heidy Heuvelsland" userId="7cbadae3-bb5f-4103-a790-ae3cdca2b30c" providerId="ADAL" clId="{D9135916-D8F2-4E1D-AB73-CAE1E490A67F}" dt="2022-05-09T11:08:51.397" v="80" actId="14100"/>
        <pc:sldMkLst>
          <pc:docMk/>
          <pc:sldMk cId="2620349770" sldId="260"/>
        </pc:sldMkLst>
        <pc:spChg chg="mod">
          <ac:chgData name="Heidy Heuvelsland" userId="7cbadae3-bb5f-4103-a790-ae3cdca2b30c" providerId="ADAL" clId="{D9135916-D8F2-4E1D-AB73-CAE1E490A67F}" dt="2022-05-09T11:08:51.397" v="80" actId="14100"/>
          <ac:spMkLst>
            <pc:docMk/>
            <pc:sldMk cId="2620349770" sldId="260"/>
            <ac:spMk id="2" creationId="{00000000-0000-0000-0000-000000000000}"/>
          </ac:spMkLst>
        </pc:spChg>
      </pc:sldChg>
      <pc:sldChg chg="modSp mod">
        <pc:chgData name="Heidy Heuvelsland" userId="7cbadae3-bb5f-4103-a790-ae3cdca2b30c" providerId="ADAL" clId="{D9135916-D8F2-4E1D-AB73-CAE1E490A67F}" dt="2022-05-07T18:39:03.762" v="6" actId="1076"/>
        <pc:sldMkLst>
          <pc:docMk/>
          <pc:sldMk cId="1138412102" sldId="265"/>
        </pc:sldMkLst>
        <pc:spChg chg="mod">
          <ac:chgData name="Heidy Heuvelsland" userId="7cbadae3-bb5f-4103-a790-ae3cdca2b30c" providerId="ADAL" clId="{D9135916-D8F2-4E1D-AB73-CAE1E490A67F}" dt="2022-05-07T18:38:32.563" v="2" actId="14100"/>
          <ac:spMkLst>
            <pc:docMk/>
            <pc:sldMk cId="1138412102" sldId="265"/>
            <ac:spMk id="3" creationId="{00000000-0000-0000-0000-000000000000}"/>
          </ac:spMkLst>
        </pc:spChg>
        <pc:picChg chg="mod">
          <ac:chgData name="Heidy Heuvelsland" userId="7cbadae3-bb5f-4103-a790-ae3cdca2b30c" providerId="ADAL" clId="{D9135916-D8F2-4E1D-AB73-CAE1E490A67F}" dt="2022-05-07T18:38:58.506" v="5" actId="14100"/>
          <ac:picMkLst>
            <pc:docMk/>
            <pc:sldMk cId="1138412102" sldId="265"/>
            <ac:picMk id="15" creationId="{00000000-0000-0000-0000-000000000000}"/>
          </ac:picMkLst>
        </pc:picChg>
        <pc:picChg chg="mod">
          <ac:chgData name="Heidy Heuvelsland" userId="7cbadae3-bb5f-4103-a790-ae3cdca2b30c" providerId="ADAL" clId="{D9135916-D8F2-4E1D-AB73-CAE1E490A67F}" dt="2022-05-07T18:38:42.562" v="4" actId="1076"/>
          <ac:picMkLst>
            <pc:docMk/>
            <pc:sldMk cId="1138412102" sldId="265"/>
            <ac:picMk id="1026" creationId="{00000000-0000-0000-0000-000000000000}"/>
          </ac:picMkLst>
        </pc:picChg>
        <pc:picChg chg="mod">
          <ac:chgData name="Heidy Heuvelsland" userId="7cbadae3-bb5f-4103-a790-ae3cdca2b30c" providerId="ADAL" clId="{D9135916-D8F2-4E1D-AB73-CAE1E490A67F}" dt="2022-05-07T18:39:03.762" v="6" actId="1076"/>
          <ac:picMkLst>
            <pc:docMk/>
            <pc:sldMk cId="1138412102" sldId="265"/>
            <ac:picMk id="1028" creationId="{00000000-0000-0000-0000-000000000000}"/>
          </ac:picMkLst>
        </pc:picChg>
      </pc:sldChg>
      <pc:sldChg chg="modSp mod">
        <pc:chgData name="Heidy Heuvelsland" userId="7cbadae3-bb5f-4103-a790-ae3cdca2b30c" providerId="ADAL" clId="{D9135916-D8F2-4E1D-AB73-CAE1E490A67F}" dt="2022-05-07T18:39:59.181" v="15" actId="15"/>
        <pc:sldMkLst>
          <pc:docMk/>
          <pc:sldMk cId="2602087289" sldId="266"/>
        </pc:sldMkLst>
        <pc:spChg chg="mod">
          <ac:chgData name="Heidy Heuvelsland" userId="7cbadae3-bb5f-4103-a790-ae3cdca2b30c" providerId="ADAL" clId="{D9135916-D8F2-4E1D-AB73-CAE1E490A67F}" dt="2022-05-07T18:39:59.181" v="15" actId="15"/>
          <ac:spMkLst>
            <pc:docMk/>
            <pc:sldMk cId="2602087289" sldId="266"/>
            <ac:spMk id="3" creationId="{00000000-0000-0000-0000-000000000000}"/>
          </ac:spMkLst>
        </pc:spChg>
        <pc:picChg chg="mod">
          <ac:chgData name="Heidy Heuvelsland" userId="7cbadae3-bb5f-4103-a790-ae3cdca2b30c" providerId="ADAL" clId="{D9135916-D8F2-4E1D-AB73-CAE1E490A67F}" dt="2022-05-07T18:39:26.494" v="10" actId="14100"/>
          <ac:picMkLst>
            <pc:docMk/>
            <pc:sldMk cId="2602087289" sldId="266"/>
            <ac:picMk id="4" creationId="{00000000-0000-0000-0000-000000000000}"/>
          </ac:picMkLst>
        </pc:picChg>
      </pc:sldChg>
      <pc:sldChg chg="modSp mod">
        <pc:chgData name="Heidy Heuvelsland" userId="7cbadae3-bb5f-4103-a790-ae3cdca2b30c" providerId="ADAL" clId="{D9135916-D8F2-4E1D-AB73-CAE1E490A67F}" dt="2022-05-07T18:41:22.218" v="25" actId="1076"/>
        <pc:sldMkLst>
          <pc:docMk/>
          <pc:sldMk cId="3118394182" sldId="267"/>
        </pc:sldMkLst>
        <pc:spChg chg="mod">
          <ac:chgData name="Heidy Heuvelsland" userId="7cbadae3-bb5f-4103-a790-ae3cdca2b30c" providerId="ADAL" clId="{D9135916-D8F2-4E1D-AB73-CAE1E490A67F}" dt="2022-05-07T18:41:19.701" v="24" actId="27636"/>
          <ac:spMkLst>
            <pc:docMk/>
            <pc:sldMk cId="3118394182" sldId="267"/>
            <ac:spMk id="3" creationId="{00000000-0000-0000-0000-000000000000}"/>
          </ac:spMkLst>
        </pc:spChg>
        <pc:picChg chg="mod">
          <ac:chgData name="Heidy Heuvelsland" userId="7cbadae3-bb5f-4103-a790-ae3cdca2b30c" providerId="ADAL" clId="{D9135916-D8F2-4E1D-AB73-CAE1E490A67F}" dt="2022-05-07T18:41:22.218" v="25" actId="1076"/>
          <ac:picMkLst>
            <pc:docMk/>
            <pc:sldMk cId="3118394182" sldId="267"/>
            <ac:picMk id="4" creationId="{00000000-0000-0000-0000-000000000000}"/>
          </ac:picMkLst>
        </pc:picChg>
      </pc:sldChg>
      <pc:sldChg chg="modSp mod">
        <pc:chgData name="Heidy Heuvelsland" userId="7cbadae3-bb5f-4103-a790-ae3cdca2b30c" providerId="ADAL" clId="{D9135916-D8F2-4E1D-AB73-CAE1E490A67F}" dt="2022-05-07T18:40:48.358" v="20" actId="1076"/>
        <pc:sldMkLst>
          <pc:docMk/>
          <pc:sldMk cId="162823059" sldId="271"/>
        </pc:sldMkLst>
        <pc:graphicFrameChg chg="mod modGraphic">
          <ac:chgData name="Heidy Heuvelsland" userId="7cbadae3-bb5f-4103-a790-ae3cdca2b30c" providerId="ADAL" clId="{D9135916-D8F2-4E1D-AB73-CAE1E490A67F}" dt="2022-05-07T18:40:48.358" v="20" actId="1076"/>
          <ac:graphicFrameMkLst>
            <pc:docMk/>
            <pc:sldMk cId="162823059" sldId="271"/>
            <ac:graphicFrameMk id="4" creationId="{00000000-0000-0000-0000-000000000000}"/>
          </ac:graphicFrameMkLst>
        </pc:graphicFrameChg>
      </pc:sldChg>
      <pc:sldChg chg="modSp mod">
        <pc:chgData name="Heidy Heuvelsland" userId="7cbadae3-bb5f-4103-a790-ae3cdca2b30c" providerId="ADAL" clId="{D9135916-D8F2-4E1D-AB73-CAE1E490A67F}" dt="2022-05-07T18:42:23.482" v="34" actId="1076"/>
        <pc:sldMkLst>
          <pc:docMk/>
          <pc:sldMk cId="282842197" sldId="272"/>
        </pc:sldMkLst>
        <pc:spChg chg="mod">
          <ac:chgData name="Heidy Heuvelsland" userId="7cbadae3-bb5f-4103-a790-ae3cdca2b30c" providerId="ADAL" clId="{D9135916-D8F2-4E1D-AB73-CAE1E490A67F}" dt="2022-05-07T18:42:07.851" v="30" actId="1076"/>
          <ac:spMkLst>
            <pc:docMk/>
            <pc:sldMk cId="282842197" sldId="272"/>
            <ac:spMk id="2" creationId="{00000000-0000-0000-0000-000000000000}"/>
          </ac:spMkLst>
        </pc:spChg>
        <pc:spChg chg="mod">
          <ac:chgData name="Heidy Heuvelsland" userId="7cbadae3-bb5f-4103-a790-ae3cdca2b30c" providerId="ADAL" clId="{D9135916-D8F2-4E1D-AB73-CAE1E490A67F}" dt="2022-05-07T18:42:19.150" v="33" actId="14100"/>
          <ac:spMkLst>
            <pc:docMk/>
            <pc:sldMk cId="282842197" sldId="272"/>
            <ac:spMk id="3" creationId="{00000000-0000-0000-0000-000000000000}"/>
          </ac:spMkLst>
        </pc:spChg>
        <pc:picChg chg="mod">
          <ac:chgData name="Heidy Heuvelsland" userId="7cbadae3-bb5f-4103-a790-ae3cdca2b30c" providerId="ADAL" clId="{D9135916-D8F2-4E1D-AB73-CAE1E490A67F}" dt="2022-05-07T18:42:23.482" v="34" actId="1076"/>
          <ac:picMkLst>
            <pc:docMk/>
            <pc:sldMk cId="282842197" sldId="272"/>
            <ac:picMk id="4"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96E7D4E2-898F-4972-88DD-436519A4B854}" type="datetimeFigureOut">
              <a:rPr lang="nl-NL" smtClean="0"/>
              <a:pPr/>
              <a:t>10-5-2022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22773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6E7D4E2-898F-4972-88DD-436519A4B854}" type="datetimeFigureOut">
              <a:rPr lang="nl-NL" smtClean="0"/>
              <a:pPr/>
              <a:t>10-5-2022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325130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6E7D4E2-898F-4972-88DD-436519A4B854}" type="datetimeFigureOut">
              <a:rPr lang="nl-NL" smtClean="0"/>
              <a:pPr/>
              <a:t>10-5-2022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0DEA78-3B47-42FC-ACE7-A8D303B337D5}" type="slidenum">
              <a:rPr lang="nl-NL" smtClean="0"/>
              <a:pPr/>
              <a:t>‹nr.›</a:t>
            </a:fld>
            <a:endParaRPr lang="nl-N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127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6E7D4E2-898F-4972-88DD-436519A4B854}" type="datetimeFigureOut">
              <a:rPr lang="nl-NL" smtClean="0"/>
              <a:pPr/>
              <a:t>10-5-2022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1901962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6E7D4E2-898F-4972-88DD-436519A4B854}" type="datetimeFigureOut">
              <a:rPr lang="nl-NL" smtClean="0"/>
              <a:pPr/>
              <a:t>10-5-2022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0DEA78-3B47-42FC-ACE7-A8D303B337D5}" type="slidenum">
              <a:rPr lang="nl-NL" smtClean="0"/>
              <a:pPr/>
              <a:t>‹nr.›</a:t>
            </a:fld>
            <a:endParaRPr lang="nl-N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7146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6E7D4E2-898F-4972-88DD-436519A4B854}" type="datetimeFigureOut">
              <a:rPr lang="nl-NL" smtClean="0"/>
              <a:pPr/>
              <a:t>10-5-2022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210837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E7D4E2-898F-4972-88DD-436519A4B854}" type="datetimeFigureOut">
              <a:rPr lang="nl-NL" smtClean="0"/>
              <a:pPr/>
              <a:t>10-5-2022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96404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E7D4E2-898F-4972-88DD-436519A4B854}" type="datetimeFigureOut">
              <a:rPr lang="nl-NL" smtClean="0"/>
              <a:pPr/>
              <a:t>10-5-2022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337308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E7D4E2-898F-4972-88DD-436519A4B854}" type="datetimeFigureOut">
              <a:rPr lang="nl-NL" smtClean="0"/>
              <a:pPr/>
              <a:t>10-5-2022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2303198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6E7D4E2-898F-4972-88DD-436519A4B854}" type="datetimeFigureOut">
              <a:rPr lang="nl-NL" smtClean="0"/>
              <a:pPr/>
              <a:t>10-5-2022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464753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nl-NL"/>
              <a:t>Klik om de stijl te bewerken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6E7D4E2-898F-4972-88DD-436519A4B854}" type="datetimeFigureOut">
              <a:rPr lang="nl-NL" smtClean="0"/>
              <a:pPr/>
              <a:t>10-5-2022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398148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6E7D4E2-898F-4972-88DD-436519A4B854}" type="datetimeFigureOut">
              <a:rPr lang="nl-NL" smtClean="0"/>
              <a:pPr/>
              <a:t>10-5-2022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4009312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96E7D4E2-898F-4972-88DD-436519A4B854}" type="datetimeFigureOut">
              <a:rPr lang="nl-NL" smtClean="0"/>
              <a:pPr/>
              <a:t>10-5-2022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348610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E7D4E2-898F-4972-88DD-436519A4B854}" type="datetimeFigureOut">
              <a:rPr lang="nl-NL" smtClean="0"/>
              <a:pPr/>
              <a:t>10-5-2022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1942748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Date Placeholder 4"/>
          <p:cNvSpPr>
            <a:spLocks noGrp="1"/>
          </p:cNvSpPr>
          <p:nvPr>
            <p:ph type="dt" sz="half" idx="10"/>
          </p:nvPr>
        </p:nvSpPr>
        <p:spPr/>
        <p:txBody>
          <a:bodyPr/>
          <a:lstStyle/>
          <a:p>
            <a:fld id="{96E7D4E2-898F-4972-88DD-436519A4B854}" type="datetimeFigureOut">
              <a:rPr lang="nl-NL" smtClean="0"/>
              <a:pPr/>
              <a:t>10-5-2022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383582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96E7D4E2-898F-4972-88DD-436519A4B854}" type="datetimeFigureOut">
              <a:rPr lang="nl-NL" smtClean="0"/>
              <a:pPr/>
              <a:t>10-5-2022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A0DEA78-3B47-42FC-ACE7-A8D303B337D5}" type="slidenum">
              <a:rPr lang="nl-NL" smtClean="0"/>
              <a:pPr/>
              <a:t>‹nr.›</a:t>
            </a:fld>
            <a:endParaRPr lang="nl-NL"/>
          </a:p>
        </p:txBody>
      </p:sp>
    </p:spTree>
    <p:extLst>
      <p:ext uri="{BB962C8B-B14F-4D97-AF65-F5344CB8AC3E}">
        <p14:creationId xmlns:p14="http://schemas.microsoft.com/office/powerpoint/2010/main" val="3834642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E7D4E2-898F-4972-88DD-436519A4B854}" type="datetimeFigureOut">
              <a:rPr lang="nl-NL" smtClean="0"/>
              <a:pPr/>
              <a:t>10-5-2022</a:t>
            </a:fld>
            <a:endParaRPr lang="nl-NL"/>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A0DEA78-3B47-42FC-ACE7-A8D303B337D5}" type="slidenum">
              <a:rPr lang="nl-NL" smtClean="0"/>
              <a:pPr/>
              <a:t>‹nr.›</a:t>
            </a:fld>
            <a:endParaRPr lang="nl-NL"/>
          </a:p>
        </p:txBody>
      </p:sp>
    </p:spTree>
    <p:extLst>
      <p:ext uri="{BB962C8B-B14F-4D97-AF65-F5344CB8AC3E}">
        <p14:creationId xmlns:p14="http://schemas.microsoft.com/office/powerpoint/2010/main" val="10574705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hyperlink" Target="http://www.infomil.nl/onderwerpen/duurzame/bbt-ippc-brefs/richtlijn/vergelijking/#Productieenverwerkingvanmetale" TargetMode="External"/><Relationship Id="rId7" Type="http://schemas.openxmlformats.org/officeDocument/2006/relationships/image" Target="../media/image2.png"/><Relationship Id="rId2" Type="http://schemas.openxmlformats.org/officeDocument/2006/relationships/hyperlink" Target="http://www.infomil.nl/onderwerpen/duurzame/bbt-ippc-brefs/richtlijn/vergelijking/#Energieindustrie" TargetMode="External"/><Relationship Id="rId1" Type="http://schemas.openxmlformats.org/officeDocument/2006/relationships/slideLayout" Target="../slideLayouts/slideLayout2.xml"/><Relationship Id="rId6" Type="http://schemas.openxmlformats.org/officeDocument/2006/relationships/hyperlink" Target="http://www.infomil.nl/onderwerpen/duurzame/bbt-ippc-brefs/richtlijn/vergelijking/#Afvalbeheer" TargetMode="External"/><Relationship Id="rId5" Type="http://schemas.openxmlformats.org/officeDocument/2006/relationships/hyperlink" Target="http://www.infomil.nl/onderwerpen/duurzame/bbt-ippc-brefs/richtlijn/vergelijking/#Chemischeindustrie" TargetMode="External"/><Relationship Id="rId4" Type="http://schemas.openxmlformats.org/officeDocument/2006/relationships/hyperlink" Target="http://www.infomil.nl/onderwerpen/duurzame/bbt-ippc-brefs/richtlijn/vergelijking/#Mineraleindustri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etten.overheid.nl/BWBR0022762/Hoofdstuk1/Afdeling12/Artikel111/geldigheidsdatum_24-04-2015" TargetMode="External"/><Relationship Id="rId7" Type="http://schemas.openxmlformats.org/officeDocument/2006/relationships/image" Target="../media/image2.png"/><Relationship Id="rId2" Type="http://schemas.openxmlformats.org/officeDocument/2006/relationships/hyperlink" Target="http://wetten.overheid.nl/BWBR0024779/geldigheidsdatum_24-04-2015#Hoofdstuk2_21_Artikel21" TargetMode="External"/><Relationship Id="rId1" Type="http://schemas.openxmlformats.org/officeDocument/2006/relationships/slideLayout" Target="../slideLayouts/slideLayout2.xml"/><Relationship Id="rId6" Type="http://schemas.openxmlformats.org/officeDocument/2006/relationships/hyperlink" Target="http://wetten.overheid.nl/BWBR0024779/geldigheidsdatum_24-04-2015#Hoofdstuk1_Artikel11" TargetMode="External"/><Relationship Id="rId5" Type="http://schemas.openxmlformats.org/officeDocument/2006/relationships/hyperlink" Target="http://wetten.overheid.nl/BWBR0022762/Hoofdstuk4/geldigheidsdatum_24-04-2015" TargetMode="External"/><Relationship Id="rId4" Type="http://schemas.openxmlformats.org/officeDocument/2006/relationships/hyperlink" Target="http://wetten.overheid.nl/BWBR0022762/Hoofdstuk3/geldigheidsdatum_24-04-2015"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etten.overheid.nl/BWBR0003245/Hoofdstuk1/11/Artikel11/geldigheidsdatum_11-11-201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etten.overheid.nl/BWBR0027464/BijlageI/geldigheidsdatum_11-11-201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etten.overheid.nl/BWBR0027464/BijlageI/geldigheidsdatum_11-11-201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REGELS VOOR INRICHTINGEN</a:t>
            </a:r>
          </a:p>
        </p:txBody>
      </p:sp>
      <p:sp>
        <p:nvSpPr>
          <p:cNvPr id="3" name="Ondertitel 2"/>
          <p:cNvSpPr>
            <a:spLocks noGrp="1"/>
          </p:cNvSpPr>
          <p:nvPr>
            <p:ph type="subTitle" idx="1"/>
          </p:nvPr>
        </p:nvSpPr>
        <p:spPr/>
        <p:txBody>
          <a:bodyPr/>
          <a:lstStyle/>
          <a:p>
            <a:r>
              <a:rPr lang="nl-NL" dirty="0"/>
              <a:t>WELKE MILIEUVOORSCHRIFTEN GELDEN VOOR EEN BEDRIJF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7504" y="-15974"/>
            <a:ext cx="6347713" cy="1320800"/>
          </a:xfrm>
        </p:spPr>
        <p:txBody>
          <a:bodyPr/>
          <a:lstStyle/>
          <a:p>
            <a:r>
              <a:rPr lang="nl-NL" dirty="0"/>
              <a:t>Overzicht </a:t>
            </a:r>
            <a:r>
              <a:rPr lang="nl-NL" dirty="0" err="1"/>
              <a:t>infomil</a:t>
            </a:r>
            <a:endParaRPr lang="nl-NL" dirty="0"/>
          </a:p>
        </p:txBody>
      </p:sp>
      <p:sp>
        <p:nvSpPr>
          <p:cNvPr id="4" name="Wolk 3"/>
          <p:cNvSpPr/>
          <p:nvPr/>
        </p:nvSpPr>
        <p:spPr>
          <a:xfrm>
            <a:off x="6228184" y="2564904"/>
            <a:ext cx="2808312" cy="223224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In welke (milieubelastende-) categorie valt die inrichting ? </a:t>
            </a:r>
          </a:p>
          <a:p>
            <a:pPr algn="ctr"/>
            <a:r>
              <a:rPr lang="nl-NL" dirty="0"/>
              <a:t>(A, B of C?)</a:t>
            </a:r>
          </a:p>
        </p:txBody>
      </p:sp>
      <p:pic>
        <p:nvPicPr>
          <p:cNvPr id="5" name="Afbeelding 4"/>
          <p:cNvPicPr>
            <a:picLocks noChangeAspect="1"/>
          </p:cNvPicPr>
          <p:nvPr/>
        </p:nvPicPr>
        <p:blipFill>
          <a:blip r:embed="rId2"/>
          <a:stretch>
            <a:fillRect/>
          </a:stretch>
        </p:blipFill>
        <p:spPr>
          <a:xfrm>
            <a:off x="1403648" y="836712"/>
            <a:ext cx="4009275" cy="5867879"/>
          </a:xfrm>
          <a:prstGeom prst="rect">
            <a:avLst/>
          </a:prstGeom>
        </p:spPr>
      </p:pic>
    </p:spTree>
    <p:extLst>
      <p:ext uri="{BB962C8B-B14F-4D97-AF65-F5344CB8AC3E}">
        <p14:creationId xmlns:p14="http://schemas.microsoft.com/office/powerpoint/2010/main" val="340912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59890740"/>
              </p:ext>
            </p:extLst>
          </p:nvPr>
        </p:nvGraphicFramePr>
        <p:xfrm>
          <a:off x="323528" y="1412776"/>
          <a:ext cx="8496944" cy="5328591"/>
        </p:xfrm>
        <a:graphic>
          <a:graphicData uri="http://schemas.openxmlformats.org/drawingml/2006/table">
            <a:tbl>
              <a:tblPr firstRow="1" bandRow="1">
                <a:tableStyleId>{5C22544A-7EE6-4342-B048-85BDC9FD1C3A}</a:tableStyleId>
              </a:tblPr>
              <a:tblGrid>
                <a:gridCol w="1516188">
                  <a:extLst>
                    <a:ext uri="{9D8B030D-6E8A-4147-A177-3AD203B41FA5}">
                      <a16:colId xmlns:a16="http://schemas.microsoft.com/office/drawing/2014/main" val="20000"/>
                    </a:ext>
                  </a:extLst>
                </a:gridCol>
                <a:gridCol w="6980756">
                  <a:extLst>
                    <a:ext uri="{9D8B030D-6E8A-4147-A177-3AD203B41FA5}">
                      <a16:colId xmlns:a16="http://schemas.microsoft.com/office/drawing/2014/main" val="20001"/>
                    </a:ext>
                  </a:extLst>
                </a:gridCol>
              </a:tblGrid>
              <a:tr h="1036011">
                <a:tc>
                  <a:txBody>
                    <a:bodyPr/>
                    <a:lstStyle/>
                    <a:p>
                      <a:r>
                        <a:rPr lang="nl-NL" dirty="0"/>
                        <a:t>Categorie</a:t>
                      </a:r>
                    </a:p>
                  </a:txBody>
                  <a:tcPr/>
                </a:tc>
                <a:tc>
                  <a:txBody>
                    <a:bodyPr/>
                    <a:lstStyle/>
                    <a:p>
                      <a:r>
                        <a:rPr lang="nl-NL" dirty="0"/>
                        <a:t>Voorbeeld</a:t>
                      </a:r>
                    </a:p>
                  </a:txBody>
                  <a:tcPr/>
                </a:tc>
                <a:extLst>
                  <a:ext uri="{0D108BD9-81ED-4DB2-BD59-A6C34878D82A}">
                    <a16:rowId xmlns:a16="http://schemas.microsoft.com/office/drawing/2014/main" val="10000"/>
                  </a:ext>
                </a:extLst>
              </a:tr>
              <a:tr h="770463">
                <a:tc>
                  <a:txBody>
                    <a:bodyPr/>
                    <a:lstStyle/>
                    <a:p>
                      <a:r>
                        <a:rPr lang="nl-NL" dirty="0"/>
                        <a:t>A</a:t>
                      </a:r>
                    </a:p>
                  </a:txBody>
                  <a:tcPr/>
                </a:tc>
                <a:tc>
                  <a:txBody>
                    <a:bodyPr/>
                    <a:lstStyle/>
                    <a:p>
                      <a:pPr marL="285750" indent="-285750">
                        <a:buFont typeface="Arial" panose="020B0604020202020204" pitchFamily="34" charset="0"/>
                        <a:buChar char="•"/>
                      </a:pPr>
                      <a:r>
                        <a:rPr lang="nl-NL" dirty="0"/>
                        <a:t>Kantoor</a:t>
                      </a:r>
                    </a:p>
                    <a:p>
                      <a:pPr marL="285750" indent="-285750">
                        <a:buFont typeface="Arial" panose="020B0604020202020204" pitchFamily="34" charset="0"/>
                        <a:buChar char="•"/>
                      </a:pPr>
                      <a:r>
                        <a:rPr lang="nl-NL" dirty="0"/>
                        <a:t>Schoolgebouwen</a:t>
                      </a:r>
                    </a:p>
                  </a:txBody>
                  <a:tcPr/>
                </a:tc>
                <a:extLst>
                  <a:ext uri="{0D108BD9-81ED-4DB2-BD59-A6C34878D82A}">
                    <a16:rowId xmlns:a16="http://schemas.microsoft.com/office/drawing/2014/main" val="10001"/>
                  </a:ext>
                </a:extLst>
              </a:tr>
              <a:tr h="1430860">
                <a:tc>
                  <a:txBody>
                    <a:bodyPr/>
                    <a:lstStyle/>
                    <a:p>
                      <a:r>
                        <a:rPr lang="nl-NL" dirty="0"/>
                        <a:t>B</a:t>
                      </a:r>
                    </a:p>
                  </a:txBody>
                  <a:tcPr/>
                </a:tc>
                <a:tc>
                  <a:txBody>
                    <a:bodyPr/>
                    <a:lstStyle/>
                    <a:p>
                      <a:pPr marL="285750" indent="-285750">
                        <a:buFont typeface="Arial" panose="020B0604020202020204" pitchFamily="34" charset="0"/>
                        <a:buChar char="•"/>
                      </a:pPr>
                      <a:r>
                        <a:rPr lang="nl-NL" sz="1800" b="0" i="1" kern="1200" dirty="0">
                          <a:solidFill>
                            <a:schemeClr val="dk1"/>
                          </a:solidFill>
                          <a:effectLst/>
                          <a:latin typeface="+mn-lt"/>
                          <a:ea typeface="+mn-ea"/>
                          <a:cs typeface="+mn-cs"/>
                        </a:rPr>
                        <a:t>Garagebedrijven</a:t>
                      </a:r>
                    </a:p>
                    <a:p>
                      <a:pPr marL="285750" indent="-285750">
                        <a:buFont typeface="Arial" panose="020B0604020202020204" pitchFamily="34" charset="0"/>
                        <a:buChar char="•"/>
                      </a:pPr>
                      <a:r>
                        <a:rPr lang="nl-NL" sz="1800" b="0" i="1" kern="1200" dirty="0" err="1">
                          <a:solidFill>
                            <a:schemeClr val="dk1"/>
                          </a:solidFill>
                          <a:effectLst/>
                          <a:latin typeface="+mn-lt"/>
                          <a:ea typeface="+mn-ea"/>
                          <a:cs typeface="+mn-cs"/>
                        </a:rPr>
                        <a:t>metaalbewerkende</a:t>
                      </a:r>
                      <a:r>
                        <a:rPr lang="nl-NL" sz="1800" b="0" i="1" kern="1200" dirty="0">
                          <a:solidFill>
                            <a:schemeClr val="dk1"/>
                          </a:solidFill>
                          <a:effectLst/>
                          <a:latin typeface="+mn-lt"/>
                          <a:ea typeface="+mn-ea"/>
                          <a:cs typeface="+mn-cs"/>
                        </a:rPr>
                        <a:t> bedrijven</a:t>
                      </a:r>
                    </a:p>
                    <a:p>
                      <a:pPr marL="285750" indent="-285750">
                        <a:buFont typeface="Arial" panose="020B0604020202020204" pitchFamily="34" charset="0"/>
                        <a:buChar char="•"/>
                      </a:pPr>
                      <a:r>
                        <a:rPr lang="nl-NL" sz="1800" b="0" i="1" kern="1200" dirty="0">
                          <a:solidFill>
                            <a:schemeClr val="dk1"/>
                          </a:solidFill>
                          <a:effectLst/>
                          <a:latin typeface="+mn-lt"/>
                          <a:ea typeface="+mn-ea"/>
                          <a:cs typeface="+mn-cs"/>
                        </a:rPr>
                        <a:t>Zeefdrukkerijen (niet alle)</a:t>
                      </a:r>
                    </a:p>
                    <a:p>
                      <a:pPr marL="285750" indent="-285750">
                        <a:buFont typeface="Arial" panose="020B0604020202020204" pitchFamily="34" charset="0"/>
                        <a:buChar char="•"/>
                      </a:pPr>
                      <a:r>
                        <a:rPr lang="nl-NL" sz="1800" b="0" i="1" kern="1200" dirty="0">
                          <a:solidFill>
                            <a:schemeClr val="dk1"/>
                          </a:solidFill>
                          <a:effectLst/>
                          <a:latin typeface="+mn-lt"/>
                          <a:ea typeface="+mn-ea"/>
                          <a:cs typeface="+mn-cs"/>
                        </a:rPr>
                        <a:t>Frietkraam</a:t>
                      </a:r>
                      <a:endParaRPr lang="nl-NL" dirty="0"/>
                    </a:p>
                  </a:txBody>
                  <a:tcPr/>
                </a:tc>
                <a:extLst>
                  <a:ext uri="{0D108BD9-81ED-4DB2-BD59-A6C34878D82A}">
                    <a16:rowId xmlns:a16="http://schemas.microsoft.com/office/drawing/2014/main" val="10002"/>
                  </a:ext>
                </a:extLst>
              </a:tr>
              <a:tr h="2091257">
                <a:tc>
                  <a:txBody>
                    <a:bodyPr/>
                    <a:lstStyle/>
                    <a:p>
                      <a:r>
                        <a:rPr lang="nl-NL" dirty="0"/>
                        <a:t>C</a:t>
                      </a:r>
                    </a:p>
                  </a:txBody>
                  <a:tcPr/>
                </a:tc>
                <a:tc>
                  <a:txBody>
                    <a:bodyPr/>
                    <a:lstStyle/>
                    <a:p>
                      <a:pPr marL="285750" indent="-285750">
                        <a:buFont typeface="Arial" panose="020B0604020202020204" pitchFamily="34" charset="0"/>
                        <a:buChar char="•"/>
                      </a:pPr>
                      <a:r>
                        <a:rPr lang="nl-NL" dirty="0"/>
                        <a:t>IPPC bedrijven</a:t>
                      </a:r>
                    </a:p>
                    <a:p>
                      <a:pPr marL="285750" indent="-285750">
                        <a:buFont typeface="Arial" panose="020B0604020202020204" pitchFamily="34" charset="0"/>
                        <a:buChar char="•"/>
                      </a:pPr>
                      <a:r>
                        <a:rPr lang="nl-NL" sz="1800" b="0" i="1" kern="1200" dirty="0">
                          <a:solidFill>
                            <a:schemeClr val="dk1"/>
                          </a:solidFill>
                          <a:effectLst/>
                          <a:latin typeface="+mn-lt"/>
                          <a:ea typeface="+mn-ea"/>
                          <a:cs typeface="+mn-cs"/>
                        </a:rPr>
                        <a:t>een propaantank bij een IPPC-bedrijf rioolwaterzuiveringsinstallatie met slibvergistingsinstallatie</a:t>
                      </a:r>
                    </a:p>
                    <a:p>
                      <a:pPr marL="285750" indent="-285750">
                        <a:buFont typeface="Arial" panose="020B0604020202020204" pitchFamily="34" charset="0"/>
                        <a:buChar char="•"/>
                      </a:pPr>
                      <a:r>
                        <a:rPr lang="nl-NL" sz="1800" b="0" i="1" kern="1200" dirty="0" err="1">
                          <a:solidFill>
                            <a:schemeClr val="dk1"/>
                          </a:solidFill>
                          <a:effectLst/>
                          <a:latin typeface="+mn-lt"/>
                          <a:ea typeface="+mn-ea"/>
                          <a:cs typeface="+mn-cs"/>
                        </a:rPr>
                        <a:t>autodemontagebedrijf</a:t>
                      </a:r>
                      <a:r>
                        <a:rPr lang="nl-NL" sz="1800" b="0" i="1" kern="1200" dirty="0">
                          <a:solidFill>
                            <a:schemeClr val="dk1"/>
                          </a:solidFill>
                          <a:effectLst/>
                          <a:latin typeface="+mn-lt"/>
                          <a:ea typeface="+mn-ea"/>
                          <a:cs typeface="+mn-cs"/>
                        </a:rPr>
                        <a:t> waar ook vrachtwagens gedemonteerd worden</a:t>
                      </a:r>
                      <a:endParaRPr lang="nl-NL"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2823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531" y="263726"/>
            <a:ext cx="6347713" cy="1320800"/>
          </a:xfrm>
        </p:spPr>
        <p:txBody>
          <a:bodyPr/>
          <a:lstStyle/>
          <a:p>
            <a:r>
              <a:rPr lang="nl-NL" dirty="0"/>
              <a:t>Oefenen</a:t>
            </a:r>
          </a:p>
        </p:txBody>
      </p:sp>
      <p:sp>
        <p:nvSpPr>
          <p:cNvPr id="3" name="Tijdelijke aanduiding voor inhoud 2"/>
          <p:cNvSpPr>
            <a:spLocks noGrp="1"/>
          </p:cNvSpPr>
          <p:nvPr>
            <p:ph idx="1"/>
          </p:nvPr>
        </p:nvSpPr>
        <p:spPr>
          <a:xfrm>
            <a:off x="107342" y="2132856"/>
            <a:ext cx="6849971" cy="3908507"/>
          </a:xfrm>
        </p:spPr>
        <p:txBody>
          <a:bodyPr/>
          <a:lstStyle/>
          <a:p>
            <a:r>
              <a:rPr lang="nl-NL" dirty="0"/>
              <a:t>Friet/hamburgertent ( vaste standplaats)</a:t>
            </a:r>
          </a:p>
        </p:txBody>
      </p:sp>
      <p:pic>
        <p:nvPicPr>
          <p:cNvPr id="15" name="Afbeelding 14"/>
          <p:cNvPicPr>
            <a:picLocks noChangeAspect="1"/>
          </p:cNvPicPr>
          <p:nvPr/>
        </p:nvPicPr>
        <p:blipFill>
          <a:blip r:embed="rId2"/>
          <a:stretch>
            <a:fillRect/>
          </a:stretch>
        </p:blipFill>
        <p:spPr>
          <a:xfrm>
            <a:off x="4944765" y="263726"/>
            <a:ext cx="4091893" cy="4245394"/>
          </a:xfrm>
          <a:prstGeom prst="rect">
            <a:avLst/>
          </a:prstGeom>
        </p:spPr>
      </p:pic>
      <p:pic>
        <p:nvPicPr>
          <p:cNvPr id="1026" name="Picture 2" descr="http://towacofightclub.com/wp-content/uploads/2013/07/fat-kid-mcdonalds-769134-7694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5319" y="4650058"/>
            <a:ext cx="2943385" cy="20824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tealingshare.com/wp-content/uploads/2015/01/New_McDonalds_restaurant_in_Mount_Pleasant_Iow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59" y="3206212"/>
            <a:ext cx="4853389" cy="3526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412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476672"/>
            <a:ext cx="6347713" cy="1320800"/>
          </a:xfrm>
        </p:spPr>
        <p:txBody>
          <a:bodyPr/>
          <a:lstStyle/>
          <a:p>
            <a:endParaRPr lang="nl-NL" dirty="0"/>
          </a:p>
        </p:txBody>
      </p:sp>
      <p:sp>
        <p:nvSpPr>
          <p:cNvPr id="3" name="Tijdelijke aanduiding voor inhoud 2"/>
          <p:cNvSpPr>
            <a:spLocks noGrp="1"/>
          </p:cNvSpPr>
          <p:nvPr>
            <p:ph idx="1"/>
          </p:nvPr>
        </p:nvSpPr>
        <p:spPr>
          <a:xfrm>
            <a:off x="395536" y="2160590"/>
            <a:ext cx="8424936" cy="4508770"/>
          </a:xfrm>
        </p:spPr>
        <p:txBody>
          <a:bodyPr>
            <a:normAutofit lnSpcReduction="10000"/>
          </a:bodyPr>
          <a:lstStyle/>
          <a:p>
            <a:r>
              <a:rPr lang="nl-NL" dirty="0"/>
              <a:t>Start of verander je een inrichting WABO?</a:t>
            </a:r>
          </a:p>
          <a:p>
            <a:pPr lvl="1"/>
            <a:r>
              <a:rPr lang="nl-NL" dirty="0"/>
              <a:t>Ja</a:t>
            </a:r>
          </a:p>
          <a:p>
            <a:r>
              <a:rPr lang="nl-NL" dirty="0"/>
              <a:t>Is het wel een inrichting in  de zin WM?</a:t>
            </a:r>
          </a:p>
          <a:p>
            <a:pPr lvl="1"/>
            <a:r>
              <a:rPr lang="nl-NL" dirty="0"/>
              <a:t>Ja</a:t>
            </a:r>
          </a:p>
          <a:p>
            <a:r>
              <a:rPr lang="nl-NL" dirty="0" err="1"/>
              <a:t>Vergunningsplichtig</a:t>
            </a:r>
            <a:r>
              <a:rPr lang="nl-NL" dirty="0"/>
              <a:t>?</a:t>
            </a:r>
          </a:p>
          <a:p>
            <a:pPr lvl="1"/>
            <a:r>
              <a:rPr lang="nl-NL" dirty="0"/>
              <a:t>IPPC?</a:t>
            </a:r>
          </a:p>
          <a:p>
            <a:r>
              <a:rPr lang="nl-NL" dirty="0"/>
              <a:t>6 hoofdgroepen:</a:t>
            </a:r>
          </a:p>
          <a:p>
            <a:pPr lvl="2"/>
            <a:r>
              <a:rPr lang="nl-NL" dirty="0">
                <a:hlinkClick r:id="rId2"/>
              </a:rPr>
              <a:t>energie industrie</a:t>
            </a:r>
            <a:r>
              <a:rPr lang="nl-NL" dirty="0"/>
              <a:t>						Energiecentrales</a:t>
            </a:r>
          </a:p>
          <a:p>
            <a:pPr lvl="2"/>
            <a:r>
              <a:rPr lang="nl-NL" dirty="0">
                <a:hlinkClick r:id="rId3"/>
              </a:rPr>
              <a:t>productie en verwerking van metalen</a:t>
            </a:r>
            <a:r>
              <a:rPr lang="nl-NL" dirty="0"/>
              <a:t>		Hoogovens e.d.</a:t>
            </a:r>
          </a:p>
          <a:p>
            <a:pPr lvl="3"/>
            <a:r>
              <a:rPr lang="nl-NL" dirty="0">
                <a:hlinkClick r:id="rId4"/>
              </a:rPr>
              <a:t>mineralen industrie</a:t>
            </a:r>
            <a:r>
              <a:rPr lang="nl-NL" dirty="0"/>
              <a:t>					Cement, glasfabrieken</a:t>
            </a:r>
          </a:p>
          <a:p>
            <a:pPr lvl="3"/>
            <a:r>
              <a:rPr lang="nl-NL" dirty="0">
                <a:hlinkClick r:id="rId5"/>
              </a:rPr>
              <a:t>chemische industrie</a:t>
            </a:r>
            <a:r>
              <a:rPr lang="nl-NL" dirty="0"/>
              <a:t>					Cl, Br, I verbindingen</a:t>
            </a:r>
          </a:p>
          <a:p>
            <a:pPr lvl="3"/>
            <a:r>
              <a:rPr lang="nl-NL" dirty="0">
                <a:hlinkClick r:id="rId6"/>
              </a:rPr>
              <a:t>Afvalbeheer</a:t>
            </a:r>
            <a:r>
              <a:rPr lang="nl-NL" dirty="0"/>
              <a:t>						Afvalverbranding</a:t>
            </a:r>
          </a:p>
          <a:p>
            <a:pPr lvl="2"/>
            <a:r>
              <a:rPr lang="nl-NL" dirty="0"/>
              <a:t>Overige waaronder &gt;&gt;&gt; dieren				Slachtkuikens			</a:t>
            </a:r>
          </a:p>
          <a:p>
            <a:endParaRPr lang="nl-NL" dirty="0"/>
          </a:p>
          <a:p>
            <a:endParaRPr lang="nl-NL" dirty="0"/>
          </a:p>
        </p:txBody>
      </p:sp>
      <p:pic>
        <p:nvPicPr>
          <p:cNvPr id="4" name="Afbeelding 3"/>
          <p:cNvPicPr>
            <a:picLocks noChangeAspect="1"/>
          </p:cNvPicPr>
          <p:nvPr/>
        </p:nvPicPr>
        <p:blipFill>
          <a:blip r:embed="rId7"/>
          <a:stretch>
            <a:fillRect/>
          </a:stretch>
        </p:blipFill>
        <p:spPr>
          <a:xfrm>
            <a:off x="5219416" y="404664"/>
            <a:ext cx="3817242" cy="3960440"/>
          </a:xfrm>
          <a:prstGeom prst="rect">
            <a:avLst/>
          </a:prstGeom>
        </p:spPr>
      </p:pic>
    </p:spTree>
    <p:extLst>
      <p:ext uri="{BB962C8B-B14F-4D97-AF65-F5344CB8AC3E}">
        <p14:creationId xmlns:p14="http://schemas.microsoft.com/office/powerpoint/2010/main" val="2602087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3371" y="128030"/>
            <a:ext cx="6347713" cy="1320800"/>
          </a:xfrm>
        </p:spPr>
        <p:txBody>
          <a:bodyPr/>
          <a:lstStyle/>
          <a:p>
            <a:r>
              <a:rPr lang="nl-NL" dirty="0"/>
              <a:t>IPPC </a:t>
            </a:r>
            <a:br>
              <a:rPr lang="nl-NL" dirty="0"/>
            </a:br>
            <a:r>
              <a:rPr lang="nl-NL" dirty="0"/>
              <a:t>6 categorieën</a:t>
            </a:r>
          </a:p>
        </p:txBody>
      </p:sp>
      <p:pic>
        <p:nvPicPr>
          <p:cNvPr id="2050" name="Picture 2" descr="http://paulusjansen.sp.nl/weblog/files/home/sp/public_html/include/weblogs/wp-content/blogs.dir/2/files/2008/10/kolencentr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257" y="128030"/>
            <a:ext cx="2494663" cy="17828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g0.duurzaamgeproduceerd.nl/upload/dp_32vm0spz/images/news/tweede_test_nieuw_type_hoogoven_succesvol_1_Dc656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936" y="128030"/>
            <a:ext cx="3287489" cy="17886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dongenice.nl/wp-content/uploads/2014/11/ardagh-group-dongenice-hoofdspons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8522" y="1944219"/>
            <a:ext cx="4699903" cy="26436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mms.businesswire.com/media/20130531005452/en/370903/5/Singapore_Chemical_Plant_Expansion_photo.jp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2865785" y="4669908"/>
            <a:ext cx="6122640" cy="217759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ec.europa.eu/dgs/jrc/site_images/normal_489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4869160"/>
            <a:ext cx="2637794" cy="197834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hanslcv.files.wordpress.com/2011/05/megastal_heijman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512" y="1944219"/>
            <a:ext cx="4054279" cy="2643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287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Frietkraam: aangewezen in het </a:t>
            </a:r>
            <a:r>
              <a:rPr lang="nl-NL" dirty="0" err="1"/>
              <a:t>Bor</a:t>
            </a:r>
            <a:r>
              <a:rPr lang="nl-NL" dirty="0"/>
              <a:t>?</a:t>
            </a:r>
          </a:p>
        </p:txBody>
      </p:sp>
      <p:sp>
        <p:nvSpPr>
          <p:cNvPr id="3" name="Tijdelijke aanduiding voor inhoud 2"/>
          <p:cNvSpPr>
            <a:spLocks noGrp="1"/>
          </p:cNvSpPr>
          <p:nvPr>
            <p:ph idx="1"/>
          </p:nvPr>
        </p:nvSpPr>
        <p:spPr>
          <a:xfrm>
            <a:off x="609598" y="1988840"/>
            <a:ext cx="8066857" cy="4869160"/>
          </a:xfrm>
        </p:spPr>
        <p:txBody>
          <a:bodyPr>
            <a:normAutofit lnSpcReduction="10000"/>
          </a:bodyPr>
          <a:lstStyle/>
          <a:p>
            <a:r>
              <a:rPr lang="nl-NL" dirty="0"/>
              <a:t>Bijlage I </a:t>
            </a:r>
            <a:r>
              <a:rPr lang="nl-NL" dirty="0" err="1"/>
              <a:t>Bor</a:t>
            </a:r>
            <a:r>
              <a:rPr lang="nl-NL" dirty="0"/>
              <a:t>, onderdeel C</a:t>
            </a:r>
          </a:p>
          <a:p>
            <a:r>
              <a:rPr lang="nl-NL" dirty="0"/>
              <a:t>categorie 9 en mogelijk categorie 18 zijn van toepassing op een friet- of viskraam.</a:t>
            </a:r>
          </a:p>
          <a:p>
            <a:pPr lvl="1"/>
            <a:r>
              <a:rPr lang="nl-NL" dirty="0"/>
              <a:t>Categorie 9, onderdeel 9.1.a betreft een inrichting voor het vervaardigen, bewerken, verwerken opslaan of overslaan van vlees of vleeswaren.</a:t>
            </a:r>
          </a:p>
          <a:p>
            <a:pPr lvl="1"/>
            <a:r>
              <a:rPr lang="nl-NL" dirty="0"/>
              <a:t>Categorie 9, onderdeel 9.1.b betreft een inrichting voor het bewerken, verwerken, opslaan of overslaan van vis, weekdieren, schaaldieren of producten die bij de bewerking of verwerking daarvan vrijkomen.</a:t>
            </a:r>
          </a:p>
          <a:p>
            <a:pPr lvl="1"/>
            <a:r>
              <a:rPr lang="nl-NL" dirty="0"/>
              <a:t>Categorie 9, onderdeel 9.1.d betreft het vervaardigen, bewerken of verwerken van voedingsmiddelen, genotmiddelen of grondstoffen daarvoor;</a:t>
            </a:r>
          </a:p>
          <a:p>
            <a:pPr lvl="1"/>
            <a:r>
              <a:rPr lang="nl-NL" dirty="0"/>
              <a:t>Categorie, onderdeel 18.1 gaat om hotels, restaurants, pensions, cafés, cafetaria's, snackbars en discotheken, alsmede aanverwante inrichtingen waar tegen vergoeding logies worden verstrekt, dranken worden geschonken of spijzen voor directe consumptie worden bereid of verstrekt.</a:t>
            </a:r>
          </a:p>
          <a:p>
            <a:r>
              <a:rPr lang="nl-NL" dirty="0"/>
              <a:t>De laatste </a:t>
            </a:r>
            <a:r>
              <a:rPr lang="nl-NL" dirty="0" err="1"/>
              <a:t>bullit</a:t>
            </a:r>
            <a:r>
              <a:rPr lang="nl-NL" dirty="0"/>
              <a:t> binnen zo’n categorie zegt of het een type C inrichting is. </a:t>
            </a:r>
          </a:p>
          <a:p>
            <a:pPr lvl="1"/>
            <a:r>
              <a:rPr lang="nl-NL" dirty="0"/>
              <a:t>In dit geval niet: dus A of B</a:t>
            </a:r>
          </a:p>
          <a:p>
            <a:pPr lvl="1"/>
            <a:endParaRPr lang="nl-NL" dirty="0"/>
          </a:p>
        </p:txBody>
      </p:sp>
      <p:pic>
        <p:nvPicPr>
          <p:cNvPr id="4" name="Afbeelding 3"/>
          <p:cNvPicPr>
            <a:picLocks noChangeAspect="1"/>
          </p:cNvPicPr>
          <p:nvPr/>
        </p:nvPicPr>
        <p:blipFill>
          <a:blip r:embed="rId2"/>
          <a:stretch>
            <a:fillRect/>
          </a:stretch>
        </p:blipFill>
        <p:spPr>
          <a:xfrm>
            <a:off x="7164288" y="298696"/>
            <a:ext cx="1872369" cy="1942608"/>
          </a:xfrm>
          <a:prstGeom prst="rect">
            <a:avLst/>
          </a:prstGeom>
        </p:spPr>
      </p:pic>
    </p:spTree>
    <p:extLst>
      <p:ext uri="{BB962C8B-B14F-4D97-AF65-F5344CB8AC3E}">
        <p14:creationId xmlns:p14="http://schemas.microsoft.com/office/powerpoint/2010/main" val="3118394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Bevoegd gezag</a:t>
            </a:r>
          </a:p>
        </p:txBody>
      </p:sp>
      <p:sp>
        <p:nvSpPr>
          <p:cNvPr id="3" name="Tijdelijke aanduiding voor inhoud 2"/>
          <p:cNvSpPr>
            <a:spLocks noGrp="1"/>
          </p:cNvSpPr>
          <p:nvPr>
            <p:ph idx="1"/>
          </p:nvPr>
        </p:nvSpPr>
        <p:spPr/>
        <p:txBody>
          <a:bodyPr/>
          <a:lstStyle/>
          <a:p>
            <a:r>
              <a:rPr lang="nl-NL" dirty="0"/>
              <a:t>Altijd B&amp;W tenzij</a:t>
            </a:r>
          </a:p>
        </p:txBody>
      </p:sp>
    </p:spTree>
    <p:extLst>
      <p:ext uri="{BB962C8B-B14F-4D97-AF65-F5344CB8AC3E}">
        <p14:creationId xmlns:p14="http://schemas.microsoft.com/office/powerpoint/2010/main" val="1310419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75161"/>
            <a:ext cx="6347713" cy="515144"/>
          </a:xfrm>
        </p:spPr>
        <p:txBody>
          <a:bodyPr>
            <a:normAutofit fontScale="90000"/>
          </a:bodyPr>
          <a:lstStyle/>
          <a:p>
            <a:r>
              <a:rPr lang="nl-NL" dirty="0"/>
              <a:t>Cat A of B?</a:t>
            </a:r>
          </a:p>
        </p:txBody>
      </p:sp>
      <p:sp>
        <p:nvSpPr>
          <p:cNvPr id="3" name="Tijdelijke aanduiding voor inhoud 2"/>
          <p:cNvSpPr>
            <a:spLocks noGrp="1"/>
          </p:cNvSpPr>
          <p:nvPr>
            <p:ph idx="1"/>
          </p:nvPr>
        </p:nvSpPr>
        <p:spPr>
          <a:xfrm>
            <a:off x="389690" y="980728"/>
            <a:ext cx="8358774" cy="5760640"/>
          </a:xfrm>
        </p:spPr>
        <p:txBody>
          <a:bodyPr>
            <a:noAutofit/>
          </a:bodyPr>
          <a:lstStyle/>
          <a:p>
            <a:r>
              <a:rPr lang="nl-NL" sz="1000" dirty="0">
                <a:latin typeface="Arial" panose="020B0604020202020204" pitchFamily="34" charset="0"/>
                <a:cs typeface="Arial" panose="020B0604020202020204" pitchFamily="34" charset="0"/>
              </a:rPr>
              <a:t>Naar </a:t>
            </a:r>
            <a:r>
              <a:rPr lang="nl-NL" sz="1000" dirty="0" err="1">
                <a:latin typeface="Arial" panose="020B0604020202020204" pitchFamily="34" charset="0"/>
                <a:cs typeface="Arial" panose="020B0604020202020204" pitchFamily="34" charset="0"/>
              </a:rPr>
              <a:t>Barim</a:t>
            </a:r>
            <a:r>
              <a:rPr lang="nl-NL" sz="1000" dirty="0">
                <a:latin typeface="Arial" panose="020B0604020202020204" pitchFamily="34" charset="0"/>
                <a:cs typeface="Arial" panose="020B0604020202020204" pitchFamily="34" charset="0"/>
              </a:rPr>
              <a:t> (artikel 1.2)</a:t>
            </a:r>
          </a:p>
          <a:p>
            <a:r>
              <a:rPr lang="nl-NL" sz="1000" i="1" dirty="0">
                <a:latin typeface="Arial" panose="020B0604020202020204" pitchFamily="34" charset="0"/>
                <a:cs typeface="Arial" panose="020B0604020202020204" pitchFamily="34" charset="0"/>
              </a:rPr>
              <a:t>inrichting type A:</a:t>
            </a:r>
            <a:r>
              <a:rPr lang="nl-NL" sz="1000" dirty="0">
                <a:latin typeface="Arial" panose="020B0604020202020204" pitchFamily="34" charset="0"/>
                <a:cs typeface="Arial" panose="020B0604020202020204" pitchFamily="34" charset="0"/>
              </a:rPr>
              <a:t> een inrichting:</a:t>
            </a:r>
          </a:p>
          <a:p>
            <a:r>
              <a:rPr lang="nl-NL" sz="1000" b="1" dirty="0" err="1">
                <a:latin typeface="Arial" panose="020B0604020202020204" pitchFamily="34" charset="0"/>
                <a:cs typeface="Arial" panose="020B0604020202020204" pitchFamily="34" charset="0"/>
              </a:rPr>
              <a:t>a.</a:t>
            </a:r>
            <a:r>
              <a:rPr lang="nl-NL" sz="1000" dirty="0" err="1">
                <a:latin typeface="Arial" panose="020B0604020202020204" pitchFamily="34" charset="0"/>
                <a:cs typeface="Arial" panose="020B0604020202020204" pitchFamily="34" charset="0"/>
              </a:rPr>
              <a:t>waarvoor</a:t>
            </a:r>
            <a:r>
              <a:rPr lang="nl-NL" sz="1000" dirty="0">
                <a:latin typeface="Arial" panose="020B0604020202020204" pitchFamily="34" charset="0"/>
                <a:cs typeface="Arial" panose="020B0604020202020204" pitchFamily="34" charset="0"/>
              </a:rPr>
              <a:t> geen omgevingsvergunning is vereist voor een activiteit als bedoeld in </a:t>
            </a:r>
            <a:r>
              <a:rPr lang="nl-NL" sz="1000" u="sng" dirty="0">
                <a:latin typeface="Arial" panose="020B0604020202020204" pitchFamily="34" charset="0"/>
                <a:cs typeface="Arial" panose="020B0604020202020204" pitchFamily="34" charset="0"/>
                <a:hlinkClick r:id="rId2"/>
              </a:rPr>
              <a:t>artikel 2.1, eerste lid, onder e, van de Wet algemene bepalingen omgevingsrecht</a:t>
            </a:r>
            <a:r>
              <a:rPr lang="nl-NL" sz="1000" dirty="0">
                <a:latin typeface="Arial" panose="020B0604020202020204" pitchFamily="34" charset="0"/>
                <a:cs typeface="Arial" panose="020B0604020202020204" pitchFamily="34" charset="0"/>
              </a:rPr>
              <a:t>;</a:t>
            </a:r>
          </a:p>
          <a:p>
            <a:r>
              <a:rPr lang="nl-NL" sz="1000" b="1" dirty="0" err="1">
                <a:latin typeface="Arial" panose="020B0604020202020204" pitchFamily="34" charset="0"/>
                <a:cs typeface="Arial" panose="020B0604020202020204" pitchFamily="34" charset="0"/>
              </a:rPr>
              <a:t>b.</a:t>
            </a:r>
            <a:r>
              <a:rPr lang="nl-NL" sz="1000" dirty="0" err="1">
                <a:latin typeface="Arial" panose="020B0604020202020204" pitchFamily="34" charset="0"/>
                <a:cs typeface="Arial" panose="020B0604020202020204" pitchFamily="34" charset="0"/>
              </a:rPr>
              <a:t>waar</a:t>
            </a:r>
            <a:r>
              <a:rPr lang="nl-NL" sz="1000" dirty="0">
                <a:latin typeface="Arial" panose="020B0604020202020204" pitchFamily="34" charset="0"/>
                <a:cs typeface="Arial" panose="020B0604020202020204" pitchFamily="34" charset="0"/>
              </a:rPr>
              <a:t>, indien binnen een afstand van 50 meter van de grens van de inrichting gevoelige objecten aanwezig zijn, in de periode tussen 19.00 en 7.00 uur gemiddeld vier of minder transportbewegingen, als bedoeld in </a:t>
            </a:r>
            <a:r>
              <a:rPr lang="nl-NL" sz="1000" u="sng" dirty="0">
                <a:latin typeface="Arial" panose="020B0604020202020204" pitchFamily="34" charset="0"/>
                <a:cs typeface="Arial" panose="020B0604020202020204" pitchFamily="34" charset="0"/>
                <a:hlinkClick r:id="rId3"/>
              </a:rPr>
              <a:t>artikel 1.11, eerste lid</a:t>
            </a:r>
            <a:r>
              <a:rPr lang="nl-NL" sz="1000" dirty="0">
                <a:latin typeface="Arial" panose="020B0604020202020204" pitchFamily="34" charset="0"/>
                <a:cs typeface="Arial" panose="020B0604020202020204" pitchFamily="34" charset="0"/>
              </a:rPr>
              <a:t>, plaatsvinden met motorvoertuigen waarvan de massa van het ledig voertuig vermeerderd met het laadvermogen meer dan 3500 kilogram is;</a:t>
            </a:r>
          </a:p>
          <a:p>
            <a:r>
              <a:rPr lang="nl-NL" sz="1000" b="1" dirty="0" err="1">
                <a:latin typeface="Arial" panose="020B0604020202020204" pitchFamily="34" charset="0"/>
                <a:cs typeface="Arial" panose="020B0604020202020204" pitchFamily="34" charset="0"/>
              </a:rPr>
              <a:t>c.</a:t>
            </a:r>
            <a:r>
              <a:rPr lang="nl-NL" sz="1000" dirty="0" err="1">
                <a:latin typeface="Arial" panose="020B0604020202020204" pitchFamily="34" charset="0"/>
                <a:cs typeface="Arial" panose="020B0604020202020204" pitchFamily="34" charset="0"/>
              </a:rPr>
              <a:t>waarbij</a:t>
            </a:r>
            <a:r>
              <a:rPr lang="nl-NL" sz="1000" dirty="0">
                <a:latin typeface="Arial" panose="020B0604020202020204" pitchFamily="34" charset="0"/>
                <a:cs typeface="Arial" panose="020B0604020202020204" pitchFamily="34" charset="0"/>
              </a:rPr>
              <a:t> mede op basis van de aard van de inrichting, niet aannemelijk is dat in enig vertrek van de inrichting het equivalente geluidsniveau (</a:t>
            </a:r>
            <a:r>
              <a:rPr lang="nl-NL" sz="1000" dirty="0" err="1">
                <a:latin typeface="Arial" panose="020B0604020202020204" pitchFamily="34" charset="0"/>
                <a:cs typeface="Arial" panose="020B0604020202020204" pitchFamily="34" charset="0"/>
              </a:rPr>
              <a:t>Leq</a:t>
            </a:r>
            <a:r>
              <a:rPr lang="nl-NL" sz="1000" dirty="0">
                <a:latin typeface="Arial" panose="020B0604020202020204" pitchFamily="34" charset="0"/>
                <a:cs typeface="Arial" panose="020B0604020202020204" pitchFamily="34" charset="0"/>
              </a:rPr>
              <a:t>) veroorzaakt door de ten gehore gebrachte muziek in de representatieve bedrijfssituatie, meer bedraagt dan:</a:t>
            </a:r>
          </a:p>
          <a:p>
            <a:pPr lvl="1"/>
            <a:r>
              <a:rPr lang="nl-NL" sz="1000" b="1" dirty="0">
                <a:latin typeface="Arial" panose="020B0604020202020204" pitchFamily="34" charset="0"/>
                <a:cs typeface="Arial" panose="020B0604020202020204" pitchFamily="34" charset="0"/>
              </a:rPr>
              <a:t>1°.</a:t>
            </a:r>
            <a:r>
              <a:rPr lang="nl-NL" sz="1000" dirty="0">
                <a:latin typeface="Arial" panose="020B0604020202020204" pitchFamily="34" charset="0"/>
                <a:cs typeface="Arial" panose="020B0604020202020204" pitchFamily="34" charset="0"/>
              </a:rPr>
              <a:t>70 dB(A), indien dit vertrek in- of </a:t>
            </a:r>
            <a:r>
              <a:rPr lang="nl-NL" sz="1000" dirty="0" err="1">
                <a:latin typeface="Arial" panose="020B0604020202020204" pitchFamily="34" charset="0"/>
                <a:cs typeface="Arial" panose="020B0604020202020204" pitchFamily="34" charset="0"/>
              </a:rPr>
              <a:t>aanpandig</a:t>
            </a:r>
            <a:r>
              <a:rPr lang="nl-NL" sz="1000" dirty="0">
                <a:latin typeface="Arial" panose="020B0604020202020204" pitchFamily="34" charset="0"/>
                <a:cs typeface="Arial" panose="020B0604020202020204" pitchFamily="34" charset="0"/>
              </a:rPr>
              <a:t> is gelegen met gevoelige gebouwen;</a:t>
            </a:r>
          </a:p>
          <a:p>
            <a:pPr lvl="1"/>
            <a:r>
              <a:rPr lang="nl-NL" sz="1000" b="1" dirty="0">
                <a:latin typeface="Arial" panose="020B0604020202020204" pitchFamily="34" charset="0"/>
                <a:cs typeface="Arial" panose="020B0604020202020204" pitchFamily="34" charset="0"/>
              </a:rPr>
              <a:t>2°.</a:t>
            </a:r>
            <a:r>
              <a:rPr lang="nl-NL" sz="1000" dirty="0">
                <a:latin typeface="Arial" panose="020B0604020202020204" pitchFamily="34" charset="0"/>
                <a:cs typeface="Arial" panose="020B0604020202020204" pitchFamily="34" charset="0"/>
              </a:rPr>
              <a:t>80 dB(A), indien onderdeel 1° niet van toepassing is;</a:t>
            </a:r>
          </a:p>
          <a:p>
            <a:r>
              <a:rPr lang="nl-NL" sz="1000" b="1" dirty="0" err="1">
                <a:latin typeface="Arial" panose="020B0604020202020204" pitchFamily="34" charset="0"/>
                <a:cs typeface="Arial" panose="020B0604020202020204" pitchFamily="34" charset="0"/>
              </a:rPr>
              <a:t>d.</a:t>
            </a:r>
            <a:r>
              <a:rPr lang="nl-NL" sz="1000" dirty="0" err="1">
                <a:latin typeface="Arial" panose="020B0604020202020204" pitchFamily="34" charset="0"/>
                <a:cs typeface="Arial" panose="020B0604020202020204" pitchFamily="34" charset="0"/>
              </a:rPr>
              <a:t>waar</a:t>
            </a:r>
            <a:r>
              <a:rPr lang="nl-NL" sz="1000" dirty="0">
                <a:latin typeface="Arial" panose="020B0604020202020204" pitchFamily="34" charset="0"/>
                <a:cs typeface="Arial" panose="020B0604020202020204" pitchFamily="34" charset="0"/>
              </a:rPr>
              <a:t> in de buitenlucht of op een open terrein van de inrichting geen muziek ten gehore wordt gebracht;</a:t>
            </a:r>
          </a:p>
          <a:p>
            <a:r>
              <a:rPr lang="nl-NL" sz="1000" b="1" dirty="0" err="1">
                <a:latin typeface="Arial" panose="020B0604020202020204" pitchFamily="34" charset="0"/>
                <a:cs typeface="Arial" panose="020B0604020202020204" pitchFamily="34" charset="0"/>
              </a:rPr>
              <a:t>e.</a:t>
            </a:r>
            <a:r>
              <a:rPr lang="nl-NL" sz="1000" dirty="0" err="1">
                <a:latin typeface="Arial" panose="020B0604020202020204" pitchFamily="34" charset="0"/>
                <a:cs typeface="Arial" panose="020B0604020202020204" pitchFamily="34" charset="0"/>
              </a:rPr>
              <a:t>waar</a:t>
            </a:r>
            <a:r>
              <a:rPr lang="nl-NL" sz="1000" dirty="0">
                <a:latin typeface="Arial" panose="020B0604020202020204" pitchFamily="34" charset="0"/>
                <a:cs typeface="Arial" panose="020B0604020202020204" pitchFamily="34" charset="0"/>
              </a:rPr>
              <a:t> in de buitenlucht geen oefenterrein voor motorvoertuigen aanwezig is;</a:t>
            </a:r>
          </a:p>
          <a:p>
            <a:r>
              <a:rPr lang="nl-NL" sz="1000" b="1" dirty="0" err="1">
                <a:latin typeface="Arial" panose="020B0604020202020204" pitchFamily="34" charset="0"/>
                <a:cs typeface="Arial" panose="020B0604020202020204" pitchFamily="34" charset="0"/>
              </a:rPr>
              <a:t>f.</a:t>
            </a:r>
            <a:r>
              <a:rPr lang="nl-NL" sz="1000" dirty="0" err="1">
                <a:latin typeface="Arial" panose="020B0604020202020204" pitchFamily="34" charset="0"/>
                <a:cs typeface="Arial" panose="020B0604020202020204" pitchFamily="34" charset="0"/>
              </a:rPr>
              <a:t>waar</a:t>
            </a:r>
            <a:r>
              <a:rPr lang="nl-NL" sz="1000" dirty="0">
                <a:latin typeface="Arial" panose="020B0604020202020204" pitchFamily="34" charset="0"/>
                <a:cs typeface="Arial" panose="020B0604020202020204" pitchFamily="34" charset="0"/>
              </a:rPr>
              <a:t> geen koelinstallatie aanwezig is die volgens de gebruiksaanwijzing behoort te zijn gevuld met meer dan 30 kilogram koudemiddel; en</a:t>
            </a:r>
          </a:p>
          <a:p>
            <a:r>
              <a:rPr lang="nl-NL" sz="1000" b="1" dirty="0" err="1">
                <a:latin typeface="Arial" panose="020B0604020202020204" pitchFamily="34" charset="0"/>
                <a:cs typeface="Arial" panose="020B0604020202020204" pitchFamily="34" charset="0"/>
              </a:rPr>
              <a:t>g.</a:t>
            </a:r>
            <a:r>
              <a:rPr lang="nl-NL" sz="1000" dirty="0" err="1">
                <a:latin typeface="Arial" panose="020B0604020202020204" pitchFamily="34" charset="0"/>
                <a:cs typeface="Arial" panose="020B0604020202020204" pitchFamily="34" charset="0"/>
              </a:rPr>
              <a:t>waar</a:t>
            </a:r>
            <a:r>
              <a:rPr lang="nl-NL" sz="1000" dirty="0">
                <a:latin typeface="Arial" panose="020B0604020202020204" pitchFamily="34" charset="0"/>
                <a:cs typeface="Arial" panose="020B0604020202020204" pitchFamily="34" charset="0"/>
              </a:rPr>
              <a:t> geen activiteiten worden verricht met afvalstoffen die van buiten de inrichting afkomstig zijn;</a:t>
            </a:r>
          </a:p>
          <a:p>
            <a:r>
              <a:rPr lang="nl-NL" sz="1000" b="1" dirty="0" err="1">
                <a:latin typeface="Arial" panose="020B0604020202020204" pitchFamily="34" charset="0"/>
                <a:cs typeface="Arial" panose="020B0604020202020204" pitchFamily="34" charset="0"/>
              </a:rPr>
              <a:t>h.</a:t>
            </a:r>
            <a:r>
              <a:rPr lang="nl-NL" sz="1000" dirty="0" err="1">
                <a:latin typeface="Arial" panose="020B0604020202020204" pitchFamily="34" charset="0"/>
                <a:cs typeface="Arial" panose="020B0604020202020204" pitchFamily="34" charset="0"/>
              </a:rPr>
              <a:t>waarbinnen</a:t>
            </a:r>
            <a:r>
              <a:rPr lang="nl-NL" sz="1000" dirty="0">
                <a:latin typeface="Arial" panose="020B0604020202020204" pitchFamily="34" charset="0"/>
                <a:cs typeface="Arial" panose="020B0604020202020204" pitchFamily="34" charset="0"/>
              </a:rPr>
              <a:t> </a:t>
            </a:r>
            <a:r>
              <a:rPr lang="nl-NL" sz="1000" b="1" dirty="0">
                <a:latin typeface="Arial" panose="020B0604020202020204" pitchFamily="34" charset="0"/>
                <a:cs typeface="Arial" panose="020B0604020202020204" pitchFamily="34" charset="0"/>
              </a:rPr>
              <a:t>geen van de in </a:t>
            </a:r>
            <a:r>
              <a:rPr lang="nl-NL" sz="1000" b="1" u="sng" dirty="0">
                <a:latin typeface="Arial" panose="020B0604020202020204" pitchFamily="34" charset="0"/>
                <a:cs typeface="Arial" panose="020B0604020202020204" pitchFamily="34" charset="0"/>
                <a:hlinkClick r:id="rId4"/>
              </a:rPr>
              <a:t>hoofdstukken 3</a:t>
            </a:r>
            <a:r>
              <a:rPr lang="nl-NL" sz="1000" b="1" dirty="0">
                <a:latin typeface="Arial" panose="020B0604020202020204" pitchFamily="34" charset="0"/>
                <a:cs typeface="Arial" panose="020B0604020202020204" pitchFamily="34" charset="0"/>
              </a:rPr>
              <a:t> en </a:t>
            </a:r>
            <a:r>
              <a:rPr lang="nl-NL" sz="1000" b="1" u="sng" dirty="0">
                <a:latin typeface="Arial" panose="020B0604020202020204" pitchFamily="34" charset="0"/>
                <a:cs typeface="Arial" panose="020B0604020202020204" pitchFamily="34" charset="0"/>
                <a:hlinkClick r:id="rId5"/>
              </a:rPr>
              <a:t>4</a:t>
            </a:r>
            <a:r>
              <a:rPr lang="nl-NL" sz="1000" dirty="0">
                <a:latin typeface="Arial" panose="020B0604020202020204" pitchFamily="34" charset="0"/>
                <a:cs typeface="Arial" panose="020B0604020202020204" pitchFamily="34" charset="0"/>
              </a:rPr>
              <a:t> alsmede de in de hoofdstukken 3 en 4 van de Regeling algemene regels voor inrichtingen milieubeheer genoemde activiteiten of slechts één of meer van de volgende activiteiten dan wel deelactiviteiten worden verricht:</a:t>
            </a:r>
          </a:p>
          <a:p>
            <a:pPr lvl="1"/>
            <a:r>
              <a:rPr lang="nl-NL" sz="1000" b="1" dirty="0">
                <a:latin typeface="Arial" panose="020B0604020202020204" pitchFamily="34" charset="0"/>
                <a:cs typeface="Arial" panose="020B0604020202020204" pitchFamily="34" charset="0"/>
              </a:rPr>
              <a:t>1°.</a:t>
            </a:r>
            <a:r>
              <a:rPr lang="nl-NL" sz="1000" dirty="0">
                <a:latin typeface="Arial" panose="020B0604020202020204" pitchFamily="34" charset="0"/>
                <a:cs typeface="Arial" panose="020B0604020202020204" pitchFamily="34" charset="0"/>
              </a:rPr>
              <a:t>het vervaardigen van voedingsmiddelen voor personen die wonen of werken in de inrichting;</a:t>
            </a:r>
          </a:p>
          <a:p>
            <a:r>
              <a:rPr lang="nl-NL" sz="1000" i="1" dirty="0">
                <a:latin typeface="Arial" panose="020B0604020202020204" pitchFamily="34" charset="0"/>
                <a:cs typeface="Arial" panose="020B0604020202020204" pitchFamily="34" charset="0"/>
              </a:rPr>
              <a:t>inrichting type B:</a:t>
            </a:r>
            <a:r>
              <a:rPr lang="nl-NL" sz="1000" dirty="0">
                <a:latin typeface="Arial" panose="020B0604020202020204" pitchFamily="34" charset="0"/>
                <a:cs typeface="Arial" panose="020B0604020202020204" pitchFamily="34" charset="0"/>
              </a:rPr>
              <a:t> een inrichting waarvoor geen omgevingsvergunning is vereist voor een activiteit als bedoeld in </a:t>
            </a:r>
            <a:r>
              <a:rPr lang="nl-NL" sz="1000" u="sng" dirty="0">
                <a:latin typeface="Arial" panose="020B0604020202020204" pitchFamily="34" charset="0"/>
                <a:cs typeface="Arial" panose="020B0604020202020204" pitchFamily="34" charset="0"/>
                <a:hlinkClick r:id="rId2"/>
              </a:rPr>
              <a:t>artikel 2.1, eerste lid, onder e, van de Wet algemene bepalingen omgevingsrecht</a:t>
            </a:r>
            <a:r>
              <a:rPr lang="nl-NL" sz="1000" dirty="0">
                <a:latin typeface="Arial" panose="020B0604020202020204" pitchFamily="34" charset="0"/>
                <a:cs typeface="Arial" panose="020B0604020202020204" pitchFamily="34" charset="0"/>
              </a:rPr>
              <a:t> en die geen inrichting type A is;</a:t>
            </a:r>
          </a:p>
          <a:p>
            <a:r>
              <a:rPr lang="nl-NL" sz="1000" i="1" dirty="0">
                <a:latin typeface="Arial" panose="020B0604020202020204" pitchFamily="34" charset="0"/>
                <a:cs typeface="Arial" panose="020B0604020202020204" pitchFamily="34" charset="0"/>
              </a:rPr>
              <a:t>inrichting type C:</a:t>
            </a:r>
            <a:r>
              <a:rPr lang="nl-NL" sz="1000" dirty="0">
                <a:latin typeface="Arial" panose="020B0604020202020204" pitchFamily="34" charset="0"/>
                <a:cs typeface="Arial" panose="020B0604020202020204" pitchFamily="34" charset="0"/>
              </a:rPr>
              <a:t> een inrichting die behoort tot een categorie van inrichtingen die op grond van </a:t>
            </a:r>
            <a:r>
              <a:rPr lang="nl-NL" sz="1000" u="sng" dirty="0">
                <a:latin typeface="Arial" panose="020B0604020202020204" pitchFamily="34" charset="0"/>
                <a:cs typeface="Arial" panose="020B0604020202020204" pitchFamily="34" charset="0"/>
                <a:hlinkClick r:id="rId6"/>
              </a:rPr>
              <a:t>artikel 1.1, derde lid, van de Wet algemene bepalingen omgevingsrecht</a:t>
            </a:r>
            <a:r>
              <a:rPr lang="nl-NL" sz="1000" dirty="0">
                <a:latin typeface="Arial" panose="020B0604020202020204" pitchFamily="34" charset="0"/>
                <a:cs typeface="Arial" panose="020B0604020202020204" pitchFamily="34" charset="0"/>
              </a:rPr>
              <a:t> is aangewezen;</a:t>
            </a:r>
          </a:p>
        </p:txBody>
      </p:sp>
      <p:pic>
        <p:nvPicPr>
          <p:cNvPr id="4" name="Afbeelding 3"/>
          <p:cNvPicPr>
            <a:picLocks noChangeAspect="1"/>
          </p:cNvPicPr>
          <p:nvPr/>
        </p:nvPicPr>
        <p:blipFill>
          <a:blip r:embed="rId7"/>
          <a:stretch>
            <a:fillRect/>
          </a:stretch>
        </p:blipFill>
        <p:spPr>
          <a:xfrm>
            <a:off x="7092280" y="275161"/>
            <a:ext cx="1872369" cy="1942608"/>
          </a:xfrm>
          <a:prstGeom prst="rect">
            <a:avLst/>
          </a:prstGeom>
        </p:spPr>
      </p:pic>
    </p:spTree>
    <p:extLst>
      <p:ext uri="{BB962C8B-B14F-4D97-AF65-F5344CB8AC3E}">
        <p14:creationId xmlns:p14="http://schemas.microsoft.com/office/powerpoint/2010/main" val="282842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Barim</a:t>
            </a:r>
            <a:r>
              <a:rPr lang="nl-NL" dirty="0"/>
              <a:t> </a:t>
            </a:r>
            <a:r>
              <a:rPr lang="nl-NL" dirty="0" err="1"/>
              <a:t>hfts</a:t>
            </a:r>
            <a:r>
              <a:rPr lang="nl-NL" dirty="0"/>
              <a:t> 3</a:t>
            </a:r>
          </a:p>
        </p:txBody>
      </p:sp>
      <p:sp>
        <p:nvSpPr>
          <p:cNvPr id="3" name="Tijdelijke aanduiding voor inhoud 2"/>
          <p:cNvSpPr>
            <a:spLocks noGrp="1"/>
          </p:cNvSpPr>
          <p:nvPr>
            <p:ph idx="1"/>
          </p:nvPr>
        </p:nvSpPr>
        <p:spPr/>
        <p:txBody>
          <a:bodyPr/>
          <a:lstStyle/>
          <a:p>
            <a:r>
              <a:rPr lang="nl-NL" b="1" dirty="0"/>
              <a:t>Afdeling 3.6. Voedingsmiddelen</a:t>
            </a:r>
          </a:p>
          <a:p>
            <a:r>
              <a:rPr lang="nl-NL" b="1" dirty="0"/>
              <a:t>§ 3.6.1. Bereiden van voedingsmiddelen</a:t>
            </a:r>
          </a:p>
          <a:p>
            <a:r>
              <a:rPr lang="nl-NL" dirty="0"/>
              <a:t>Deze paragraaf is van toepassing op het bereiden van voedingsmiddelen met:</a:t>
            </a:r>
          </a:p>
          <a:p>
            <a:pPr lvl="1"/>
            <a:r>
              <a:rPr lang="nl-NL" b="1" dirty="0" err="1"/>
              <a:t>a.</a:t>
            </a:r>
            <a:r>
              <a:rPr lang="nl-NL" dirty="0" err="1"/>
              <a:t>keukenapparatuur</a:t>
            </a:r>
            <a:r>
              <a:rPr lang="nl-NL" dirty="0"/>
              <a:t>;</a:t>
            </a:r>
          </a:p>
          <a:p>
            <a:pPr lvl="1"/>
            <a:r>
              <a:rPr lang="nl-NL" b="1" dirty="0" err="1"/>
              <a:t>b.</a:t>
            </a:r>
            <a:r>
              <a:rPr lang="nl-NL" dirty="0" err="1"/>
              <a:t>grootkeukenapparatuur</a:t>
            </a:r>
            <a:r>
              <a:rPr lang="nl-NL" dirty="0"/>
              <a:t>;</a:t>
            </a:r>
          </a:p>
          <a:p>
            <a:endParaRPr lang="nl-NL" dirty="0"/>
          </a:p>
          <a:p>
            <a:r>
              <a:rPr lang="nl-NL" dirty="0"/>
              <a:t>Dat doe je wel in de Mac, dus geen Cat a maar </a:t>
            </a:r>
            <a:r>
              <a:rPr lang="nl-NL" b="1" dirty="0"/>
              <a:t>CAT B</a:t>
            </a:r>
          </a:p>
        </p:txBody>
      </p:sp>
    </p:spTree>
    <p:extLst>
      <p:ext uri="{BB962C8B-B14F-4D97-AF65-F5344CB8AC3E}">
        <p14:creationId xmlns:p14="http://schemas.microsoft.com/office/powerpoint/2010/main" val="3577248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Cat C= </a:t>
            </a:r>
            <a:r>
              <a:rPr lang="nl-NL" dirty="0" err="1"/>
              <a:t>Vergunningsplichtig</a:t>
            </a:r>
            <a:endParaRPr lang="nl-NL" dirty="0"/>
          </a:p>
        </p:txBody>
      </p:sp>
      <p:sp>
        <p:nvSpPr>
          <p:cNvPr id="3" name="Tijdelijke aanduiding voor inhoud 2"/>
          <p:cNvSpPr>
            <a:spLocks noGrp="1"/>
          </p:cNvSpPr>
          <p:nvPr>
            <p:ph idx="1"/>
          </p:nvPr>
        </p:nvSpPr>
        <p:spPr/>
        <p:txBody>
          <a:bodyPr/>
          <a:lstStyle/>
          <a:p>
            <a:r>
              <a:rPr lang="nl-NL" dirty="0"/>
              <a:t>Welke regels?</a:t>
            </a:r>
          </a:p>
          <a:p>
            <a:r>
              <a:rPr lang="nl-NL" dirty="0"/>
              <a:t>BARIM:</a:t>
            </a:r>
          </a:p>
          <a:p>
            <a:pPr lvl="1"/>
            <a:endParaRPr lang="nl-NL" dirty="0"/>
          </a:p>
        </p:txBody>
      </p:sp>
    </p:spTree>
    <p:extLst>
      <p:ext uri="{BB962C8B-B14F-4D97-AF65-F5344CB8AC3E}">
        <p14:creationId xmlns:p14="http://schemas.microsoft.com/office/powerpoint/2010/main" val="202436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67544" y="-111893"/>
            <a:ext cx="8229600" cy="1143000"/>
          </a:xfrm>
        </p:spPr>
        <p:txBody>
          <a:bodyPr/>
          <a:lstStyle/>
          <a:p>
            <a:pPr algn="ctr"/>
            <a:r>
              <a:rPr lang="nl-NL" dirty="0"/>
              <a:t>STAPPENPLAN  </a:t>
            </a:r>
          </a:p>
        </p:txBody>
      </p:sp>
      <p:sp>
        <p:nvSpPr>
          <p:cNvPr id="4" name="Rechthoek 3"/>
          <p:cNvSpPr/>
          <p:nvPr/>
        </p:nvSpPr>
        <p:spPr>
          <a:xfrm>
            <a:off x="2699792" y="1950046"/>
            <a:ext cx="410445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00"/>
                </a:solidFill>
              </a:rPr>
              <a:t>IS HET WEL EEN INRICHTING?</a:t>
            </a:r>
          </a:p>
        </p:txBody>
      </p:sp>
      <p:sp>
        <p:nvSpPr>
          <p:cNvPr id="5" name="Rechthoek 4"/>
          <p:cNvSpPr/>
          <p:nvPr/>
        </p:nvSpPr>
        <p:spPr>
          <a:xfrm>
            <a:off x="2699792" y="2886150"/>
            <a:ext cx="417646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00"/>
                </a:solidFill>
              </a:rPr>
              <a:t>IS HET EEN al dan niet een VERGUNNINGSPLICHTIGE INRICHTING (=Cat C)? </a:t>
            </a:r>
          </a:p>
        </p:txBody>
      </p:sp>
      <p:sp>
        <p:nvSpPr>
          <p:cNvPr id="6" name="PIJL-OMLAAG 5"/>
          <p:cNvSpPr/>
          <p:nvPr/>
        </p:nvSpPr>
        <p:spPr>
          <a:xfrm>
            <a:off x="4492562" y="1477528"/>
            <a:ext cx="295461" cy="418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2627784" y="3966270"/>
            <a:ext cx="41764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00"/>
                </a:solidFill>
              </a:rPr>
              <a:t>BIJ WELK BEVOEGD GEZAG </a:t>
            </a:r>
            <a:r>
              <a:rPr lang="nl-NL" dirty="0" err="1">
                <a:solidFill>
                  <a:srgbClr val="FFFF00"/>
                </a:solidFill>
              </a:rPr>
              <a:t>Bor</a:t>
            </a:r>
            <a:r>
              <a:rPr lang="nl-NL" dirty="0">
                <a:solidFill>
                  <a:srgbClr val="FFFF00"/>
                </a:solidFill>
              </a:rPr>
              <a:t>?</a:t>
            </a:r>
          </a:p>
        </p:txBody>
      </p:sp>
      <p:sp>
        <p:nvSpPr>
          <p:cNvPr id="10" name="Rechthoek 9"/>
          <p:cNvSpPr/>
          <p:nvPr/>
        </p:nvSpPr>
        <p:spPr>
          <a:xfrm>
            <a:off x="2627784" y="4974382"/>
            <a:ext cx="417646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00"/>
                </a:solidFill>
              </a:rPr>
              <a:t>GEEN CAT C: IS HET CAT A?</a:t>
            </a:r>
          </a:p>
          <a:p>
            <a:pPr algn="ctr"/>
            <a:r>
              <a:rPr lang="nl-NL" dirty="0">
                <a:solidFill>
                  <a:srgbClr val="FFFF00"/>
                </a:solidFill>
              </a:rPr>
              <a:t>ANDERS MOET HET B ZIJN (MELDING)</a:t>
            </a:r>
          </a:p>
        </p:txBody>
      </p:sp>
      <p:sp>
        <p:nvSpPr>
          <p:cNvPr id="11" name="Rechthoek 10"/>
          <p:cNvSpPr/>
          <p:nvPr/>
        </p:nvSpPr>
        <p:spPr>
          <a:xfrm>
            <a:off x="2591780" y="6021288"/>
            <a:ext cx="41764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00"/>
                </a:solidFill>
              </a:rPr>
              <a:t>WELKE MILIEUVOORSCHRIFTEN GELDEN VOOR CAT A, B OF C?</a:t>
            </a:r>
          </a:p>
        </p:txBody>
      </p:sp>
      <p:sp>
        <p:nvSpPr>
          <p:cNvPr id="12" name="Rechthoek 11"/>
          <p:cNvSpPr/>
          <p:nvPr/>
        </p:nvSpPr>
        <p:spPr>
          <a:xfrm>
            <a:off x="2663788" y="959744"/>
            <a:ext cx="410445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00"/>
                </a:solidFill>
              </a:rPr>
              <a:t>START OF VERANDER JE EEN INRICHTING?</a:t>
            </a:r>
          </a:p>
        </p:txBody>
      </p:sp>
      <p:sp>
        <p:nvSpPr>
          <p:cNvPr id="13" name="PIJL-OMLAAG 12"/>
          <p:cNvSpPr/>
          <p:nvPr/>
        </p:nvSpPr>
        <p:spPr>
          <a:xfrm>
            <a:off x="4479415" y="2454102"/>
            <a:ext cx="295461" cy="418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JL-OMLAAG 13"/>
          <p:cNvSpPr/>
          <p:nvPr/>
        </p:nvSpPr>
        <p:spPr>
          <a:xfrm>
            <a:off x="4532281" y="3619959"/>
            <a:ext cx="295461" cy="418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PIJL-OMLAAG 14"/>
          <p:cNvSpPr/>
          <p:nvPr/>
        </p:nvSpPr>
        <p:spPr>
          <a:xfrm>
            <a:off x="4492562" y="4593842"/>
            <a:ext cx="295461" cy="418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PIJL-OMLAAG 15"/>
          <p:cNvSpPr/>
          <p:nvPr/>
        </p:nvSpPr>
        <p:spPr>
          <a:xfrm>
            <a:off x="4519704" y="5564409"/>
            <a:ext cx="295461" cy="418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Afgeronde rechthoek 1"/>
          <p:cNvSpPr/>
          <p:nvPr/>
        </p:nvSpPr>
        <p:spPr>
          <a:xfrm>
            <a:off x="7297225" y="1031752"/>
            <a:ext cx="914400" cy="3600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00"/>
                </a:solidFill>
              </a:rPr>
              <a:t>WABO</a:t>
            </a:r>
            <a:endParaRPr lang="nl-NL" dirty="0"/>
          </a:p>
        </p:txBody>
      </p:sp>
      <p:sp>
        <p:nvSpPr>
          <p:cNvPr id="17" name="Afgeronde rechthoek 16"/>
          <p:cNvSpPr/>
          <p:nvPr/>
        </p:nvSpPr>
        <p:spPr>
          <a:xfrm>
            <a:off x="7297225" y="2022054"/>
            <a:ext cx="914400" cy="3600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00"/>
                </a:solidFill>
              </a:rPr>
              <a:t>WM</a:t>
            </a:r>
            <a:endParaRPr lang="nl-NL" dirty="0"/>
          </a:p>
        </p:txBody>
      </p:sp>
      <p:sp>
        <p:nvSpPr>
          <p:cNvPr id="18" name="Afgeronde rechthoek 17"/>
          <p:cNvSpPr/>
          <p:nvPr/>
        </p:nvSpPr>
        <p:spPr>
          <a:xfrm>
            <a:off x="7297225" y="3066170"/>
            <a:ext cx="914400" cy="3600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00"/>
                </a:solidFill>
              </a:rPr>
              <a:t>BOR</a:t>
            </a:r>
            <a:endParaRPr lang="nl-NL" dirty="0"/>
          </a:p>
        </p:txBody>
      </p:sp>
      <p:sp>
        <p:nvSpPr>
          <p:cNvPr id="19" name="Afgeronde rechthoek 18"/>
          <p:cNvSpPr/>
          <p:nvPr/>
        </p:nvSpPr>
        <p:spPr>
          <a:xfrm>
            <a:off x="7297225" y="4110286"/>
            <a:ext cx="914400" cy="3600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00"/>
                </a:solidFill>
              </a:rPr>
              <a:t>BOR</a:t>
            </a:r>
            <a:endParaRPr lang="nl-NL" dirty="0"/>
          </a:p>
        </p:txBody>
      </p:sp>
      <p:sp>
        <p:nvSpPr>
          <p:cNvPr id="20" name="Afgeronde rechthoek 19"/>
          <p:cNvSpPr/>
          <p:nvPr/>
        </p:nvSpPr>
        <p:spPr>
          <a:xfrm>
            <a:off x="7300032" y="5082394"/>
            <a:ext cx="914400" cy="3600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00"/>
                </a:solidFill>
              </a:rPr>
              <a:t>BARIM</a:t>
            </a:r>
            <a:endParaRPr lang="nl-NL" dirty="0"/>
          </a:p>
        </p:txBody>
      </p:sp>
      <p:sp>
        <p:nvSpPr>
          <p:cNvPr id="21" name="Afgeronde rechthoek 20"/>
          <p:cNvSpPr/>
          <p:nvPr/>
        </p:nvSpPr>
        <p:spPr>
          <a:xfrm>
            <a:off x="7297225" y="6054502"/>
            <a:ext cx="914400" cy="3600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00"/>
                </a:solidFill>
              </a:rPr>
              <a:t>BARIM</a:t>
            </a:r>
            <a:endParaRPr lang="nl-N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r>
              <a:rPr lang="nl-NL" dirty="0"/>
              <a:t>Zoek eens uit:</a:t>
            </a:r>
          </a:p>
          <a:p>
            <a:pPr lvl="1"/>
            <a:r>
              <a:rPr lang="nl-NL" dirty="0"/>
              <a:t>Garage bedrijf</a:t>
            </a:r>
          </a:p>
        </p:txBody>
      </p:sp>
    </p:spTree>
    <p:extLst>
      <p:ext uri="{BB962C8B-B14F-4D97-AF65-F5344CB8AC3E}">
        <p14:creationId xmlns:p14="http://schemas.microsoft.com/office/powerpoint/2010/main" val="324354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1</a:t>
            </a:r>
          </a:p>
        </p:txBody>
      </p:sp>
      <p:sp>
        <p:nvSpPr>
          <p:cNvPr id="3" name="Tijdelijke aanduiding voor inhoud 2"/>
          <p:cNvSpPr>
            <a:spLocks noGrp="1"/>
          </p:cNvSpPr>
          <p:nvPr>
            <p:ph idx="1"/>
          </p:nvPr>
        </p:nvSpPr>
        <p:spPr/>
        <p:txBody>
          <a:bodyPr/>
          <a:lstStyle/>
          <a:p>
            <a:r>
              <a:rPr lang="nl-NL" dirty="0"/>
              <a:t>WABO:</a:t>
            </a:r>
          </a:p>
          <a:p>
            <a:r>
              <a:rPr lang="nl-NL" i="1" dirty="0">
                <a:solidFill>
                  <a:schemeClr val="tx1"/>
                </a:solidFill>
              </a:rPr>
              <a:t>Artikel 2.1, 1elid, aanhef en onder e, </a:t>
            </a:r>
            <a:r>
              <a:rPr lang="nl-NL" i="1" dirty="0" err="1">
                <a:solidFill>
                  <a:schemeClr val="tx1"/>
                </a:solidFill>
              </a:rPr>
              <a:t>Wabo</a:t>
            </a:r>
            <a:endParaRPr lang="nl-NL" dirty="0">
              <a:solidFill>
                <a:schemeClr val="tx1"/>
              </a:solidFill>
            </a:endParaRPr>
          </a:p>
          <a:p>
            <a:pPr lvl="1"/>
            <a:r>
              <a:rPr lang="nl-NL" dirty="0">
                <a:solidFill>
                  <a:schemeClr val="tx1"/>
                </a:solidFill>
              </a:rPr>
              <a:t>“Het is verboden zonder omgevingsvergunning een project uit te voeren, voor zover dat geheel of gedeeltelijk bestaat uit: </a:t>
            </a:r>
          </a:p>
          <a:p>
            <a:pPr lvl="2"/>
            <a:r>
              <a:rPr lang="nl-NL" dirty="0">
                <a:solidFill>
                  <a:schemeClr val="tx1"/>
                </a:solidFill>
              </a:rPr>
              <a:t>1°. het oprichten,</a:t>
            </a:r>
          </a:p>
          <a:p>
            <a:pPr lvl="2"/>
            <a:r>
              <a:rPr lang="nl-NL" dirty="0">
                <a:solidFill>
                  <a:schemeClr val="tx1"/>
                </a:solidFill>
              </a:rPr>
              <a:t>2°</a:t>
            </a:r>
            <a:r>
              <a:rPr lang="nl-NL" b="1" dirty="0">
                <a:solidFill>
                  <a:schemeClr val="tx1"/>
                </a:solidFill>
              </a:rPr>
              <a:t>. </a:t>
            </a:r>
            <a:r>
              <a:rPr lang="nl-NL" dirty="0">
                <a:solidFill>
                  <a:schemeClr val="tx1"/>
                </a:solidFill>
              </a:rPr>
              <a:t>het </a:t>
            </a:r>
            <a:r>
              <a:rPr lang="nl-NL" i="1" dirty="0">
                <a:solidFill>
                  <a:schemeClr val="tx1"/>
                </a:solidFill>
              </a:rPr>
              <a:t>veranderen </a:t>
            </a:r>
            <a:r>
              <a:rPr lang="nl-NL" dirty="0">
                <a:solidFill>
                  <a:schemeClr val="tx1"/>
                </a:solidFill>
              </a:rPr>
              <a:t>of veranderen van de werking of</a:t>
            </a:r>
          </a:p>
          <a:p>
            <a:pPr lvl="2"/>
            <a:r>
              <a:rPr lang="nl-NL" dirty="0">
                <a:solidFill>
                  <a:schemeClr val="tx1"/>
                </a:solidFill>
              </a:rPr>
              <a:t>3°</a:t>
            </a:r>
            <a:r>
              <a:rPr lang="nl-NL" b="1" dirty="0">
                <a:solidFill>
                  <a:schemeClr val="tx1"/>
                </a:solidFill>
              </a:rPr>
              <a:t>. </a:t>
            </a:r>
            <a:r>
              <a:rPr lang="nl-NL" dirty="0">
                <a:solidFill>
                  <a:schemeClr val="tx1"/>
                </a:solidFill>
              </a:rPr>
              <a:t>het in </a:t>
            </a:r>
            <a:r>
              <a:rPr lang="nl-NL" i="1" dirty="0">
                <a:solidFill>
                  <a:schemeClr val="tx1"/>
                </a:solidFill>
              </a:rPr>
              <a:t>werking </a:t>
            </a:r>
            <a:r>
              <a:rPr lang="nl-NL" dirty="0">
                <a:solidFill>
                  <a:schemeClr val="tx1"/>
                </a:solidFill>
              </a:rPr>
              <a:t>hebben</a:t>
            </a:r>
          </a:p>
          <a:p>
            <a:pPr marL="0" indent="0">
              <a:buNone/>
            </a:pPr>
            <a:r>
              <a:rPr lang="nl-NL" dirty="0"/>
              <a:t>	van een </a:t>
            </a:r>
            <a:r>
              <a:rPr lang="nl-NL" dirty="0">
                <a:solidFill>
                  <a:srgbClr val="FF0000"/>
                </a:solidFill>
              </a:rPr>
              <a:t>inrichting</a:t>
            </a:r>
            <a:r>
              <a:rPr lang="nl-NL" dirty="0"/>
              <a:t>”.</a:t>
            </a:r>
          </a:p>
          <a:p>
            <a:endParaRPr lang="nl-NL" dirty="0"/>
          </a:p>
        </p:txBody>
      </p:sp>
      <p:sp>
        <p:nvSpPr>
          <p:cNvPr id="4" name="Wolk 3"/>
          <p:cNvSpPr/>
          <p:nvPr/>
        </p:nvSpPr>
        <p:spPr>
          <a:xfrm>
            <a:off x="5220072" y="4797152"/>
            <a:ext cx="3275856" cy="17281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Wat is een inrichting dan?</a:t>
            </a:r>
          </a:p>
        </p:txBody>
      </p:sp>
      <p:sp>
        <p:nvSpPr>
          <p:cNvPr id="5" name="Rechthoek 4"/>
          <p:cNvSpPr/>
          <p:nvPr/>
        </p:nvSpPr>
        <p:spPr>
          <a:xfrm>
            <a:off x="3167844" y="379410"/>
            <a:ext cx="410445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00"/>
                </a:solidFill>
              </a:rPr>
              <a:t>START OF VERANDER JE EEN INRICHTING?</a:t>
            </a:r>
          </a:p>
        </p:txBody>
      </p:sp>
      <p:sp>
        <p:nvSpPr>
          <p:cNvPr id="6" name="Afgeronde rechthoek 5"/>
          <p:cNvSpPr/>
          <p:nvPr/>
        </p:nvSpPr>
        <p:spPr>
          <a:xfrm>
            <a:off x="7801281" y="451418"/>
            <a:ext cx="914400" cy="3600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00"/>
                </a:solidFill>
              </a:rPr>
              <a:t>WABO</a:t>
            </a:r>
            <a:endParaRPr lang="nl-NL" dirty="0"/>
          </a:p>
        </p:txBody>
      </p:sp>
    </p:spTree>
    <p:extLst>
      <p:ext uri="{BB962C8B-B14F-4D97-AF65-F5344CB8AC3E}">
        <p14:creationId xmlns:p14="http://schemas.microsoft.com/office/powerpoint/2010/main" val="269118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STAPPENPLAN 	STAP 2</a:t>
            </a:r>
          </a:p>
        </p:txBody>
      </p:sp>
      <p:sp>
        <p:nvSpPr>
          <p:cNvPr id="2" name="Tijdelijke aanduiding voor inhoud 1"/>
          <p:cNvSpPr>
            <a:spLocks noGrp="1"/>
          </p:cNvSpPr>
          <p:nvPr>
            <p:ph idx="1"/>
          </p:nvPr>
        </p:nvSpPr>
        <p:spPr/>
        <p:txBody>
          <a:bodyPr>
            <a:normAutofit fontScale="85000" lnSpcReduction="20000"/>
          </a:bodyPr>
          <a:lstStyle/>
          <a:p>
            <a:r>
              <a:rPr lang="nl-NL" dirty="0"/>
              <a:t>IS HET EEN INRICHTING IN DE ZIN VAN DE </a:t>
            </a:r>
            <a:r>
              <a:rPr lang="nl-NL" dirty="0" err="1"/>
              <a:t>Wm</a:t>
            </a:r>
            <a:r>
              <a:rPr lang="nl-NL" dirty="0"/>
              <a:t>?</a:t>
            </a:r>
          </a:p>
          <a:p>
            <a:endParaRPr lang="nl-NL" dirty="0"/>
          </a:p>
          <a:p>
            <a:r>
              <a:rPr lang="nl-NL" dirty="0"/>
              <a:t>Zie definitie in artikel 1.1 Wet milieubeheer</a:t>
            </a:r>
          </a:p>
          <a:p>
            <a:pPr marL="109728" indent="0">
              <a:buNone/>
            </a:pPr>
            <a:endParaRPr lang="nl-NL" dirty="0"/>
          </a:p>
          <a:p>
            <a:pPr marL="109728" indent="0">
              <a:buNone/>
            </a:pPr>
            <a:r>
              <a:rPr lang="nl-NL" dirty="0">
                <a:hlinkClick r:id="rId2"/>
              </a:rPr>
              <a:t>http://wetten.overheid.nl/BWBR0003245/Hoofdstuk1/11/Artikel11/geldigheidsdatum_11-11-2013</a:t>
            </a:r>
            <a:r>
              <a:rPr lang="nl-NL" dirty="0"/>
              <a:t> </a:t>
            </a:r>
          </a:p>
          <a:p>
            <a:endParaRPr lang="nl-NL" dirty="0"/>
          </a:p>
          <a:p>
            <a:r>
              <a:rPr lang="nl-NL" dirty="0"/>
              <a:t>Criteria: </a:t>
            </a:r>
          </a:p>
          <a:p>
            <a:pPr lvl="1"/>
            <a:r>
              <a:rPr lang="nl-NL" dirty="0"/>
              <a:t>1) bedrijfsmatige bedrijvigheid;</a:t>
            </a:r>
          </a:p>
          <a:p>
            <a:pPr lvl="1"/>
            <a:r>
              <a:rPr lang="nl-NL" dirty="0"/>
              <a:t>2) pleegt te worden verricht</a:t>
            </a:r>
          </a:p>
          <a:p>
            <a:pPr lvl="1"/>
            <a:r>
              <a:rPr lang="nl-NL" dirty="0"/>
              <a:t>3)binnen bepaalde begrenzing</a:t>
            </a:r>
          </a:p>
          <a:p>
            <a:pPr marL="109728" indent="0">
              <a:buNone/>
            </a:pPr>
            <a:endParaRPr lang="nl-NL" dirty="0"/>
          </a:p>
          <a:p>
            <a:pPr marL="109728" indent="0">
              <a:buNone/>
            </a:pPr>
            <a:r>
              <a:rPr lang="nl-NL" dirty="0"/>
              <a:t>N.B.: Ook uit de hand gelopen hobby’s</a:t>
            </a:r>
          </a:p>
          <a:p>
            <a:endParaRPr lang="nl-NL" dirty="0"/>
          </a:p>
          <a:p>
            <a:endParaRPr lang="nl-NL" dirty="0"/>
          </a:p>
        </p:txBody>
      </p:sp>
      <p:sp>
        <p:nvSpPr>
          <p:cNvPr id="4" name="Wolk 3"/>
          <p:cNvSpPr/>
          <p:nvPr/>
        </p:nvSpPr>
        <p:spPr>
          <a:xfrm>
            <a:off x="5499404" y="4509120"/>
            <a:ext cx="2915816" cy="19442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OK, stel het is een inrichting? En nu?</a:t>
            </a:r>
          </a:p>
        </p:txBody>
      </p:sp>
      <p:sp>
        <p:nvSpPr>
          <p:cNvPr id="5" name="Rechthoek 4"/>
          <p:cNvSpPr/>
          <p:nvPr/>
        </p:nvSpPr>
        <p:spPr>
          <a:xfrm>
            <a:off x="3347864" y="99116"/>
            <a:ext cx="410445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00"/>
                </a:solidFill>
              </a:rPr>
              <a:t>IS HET WEL EEN INRICHTING?</a:t>
            </a:r>
          </a:p>
        </p:txBody>
      </p:sp>
      <p:sp>
        <p:nvSpPr>
          <p:cNvPr id="6" name="Afgeronde rechthoek 5"/>
          <p:cNvSpPr/>
          <p:nvPr/>
        </p:nvSpPr>
        <p:spPr>
          <a:xfrm>
            <a:off x="7945297" y="171124"/>
            <a:ext cx="914400" cy="3600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00"/>
                </a:solidFill>
              </a:rPr>
              <a:t>WM</a:t>
            </a:r>
            <a:endParaRPr lang="nl-NL" dirty="0"/>
          </a:p>
        </p:txBody>
      </p:sp>
    </p:spTree>
    <p:extLst>
      <p:ext uri="{BB962C8B-B14F-4D97-AF65-F5344CB8AC3E}">
        <p14:creationId xmlns:p14="http://schemas.microsoft.com/office/powerpoint/2010/main" val="1597108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09600" y="839790"/>
            <a:ext cx="6347713" cy="1320800"/>
          </a:xfrm>
        </p:spPr>
        <p:txBody>
          <a:bodyPr/>
          <a:lstStyle/>
          <a:p>
            <a:r>
              <a:rPr lang="nl-NL" dirty="0"/>
              <a:t>STAPPENPLAN              STAP 3</a:t>
            </a:r>
          </a:p>
        </p:txBody>
      </p:sp>
      <p:sp>
        <p:nvSpPr>
          <p:cNvPr id="2" name="Tijdelijke aanduiding voor inhoud 1"/>
          <p:cNvSpPr>
            <a:spLocks noGrp="1"/>
          </p:cNvSpPr>
          <p:nvPr>
            <p:ph idx="1"/>
          </p:nvPr>
        </p:nvSpPr>
        <p:spPr/>
        <p:txBody>
          <a:bodyPr/>
          <a:lstStyle/>
          <a:p>
            <a:r>
              <a:rPr lang="nl-NL" dirty="0"/>
              <a:t>IS HET EEN MILIEUBELASTENDE INRICHTING? </a:t>
            </a:r>
          </a:p>
          <a:p>
            <a:endParaRPr lang="nl-NL" dirty="0"/>
          </a:p>
          <a:p>
            <a:r>
              <a:rPr lang="nl-NL" dirty="0"/>
              <a:t>ZIE BIJLAGE 1 ONDERDEEL C VAN HET BESLUIT OMGEVINGSRECHT</a:t>
            </a:r>
          </a:p>
          <a:p>
            <a:endParaRPr lang="nl-NL" dirty="0"/>
          </a:p>
          <a:p>
            <a:pPr marL="109728" indent="0">
              <a:buNone/>
            </a:pPr>
            <a:r>
              <a:rPr lang="nl-NL" dirty="0">
                <a:hlinkClick r:id="rId2"/>
              </a:rPr>
              <a:t>http://wetten.overheid.nl/BWBR0027464/BijlageI/geldigheidsdatum_11-11-2013</a:t>
            </a:r>
            <a:r>
              <a:rPr lang="nl-NL" dirty="0"/>
              <a:t> </a:t>
            </a:r>
          </a:p>
          <a:p>
            <a:pPr marL="109728" indent="0">
              <a:buNone/>
            </a:pPr>
            <a:endParaRPr lang="nl-NL" dirty="0"/>
          </a:p>
          <a:p>
            <a:pPr marL="109728" indent="0">
              <a:buNone/>
            </a:pPr>
            <a:r>
              <a:rPr lang="nl-NL" dirty="0"/>
              <a:t>ZOEK DE GOEDE CATEGORIE OP (29 STUKS)!</a:t>
            </a:r>
          </a:p>
          <a:p>
            <a:pPr marL="109728" indent="0">
              <a:buNone/>
            </a:pPr>
            <a:endParaRPr lang="nl-NL" dirty="0"/>
          </a:p>
          <a:p>
            <a:pPr marL="109728" indent="0">
              <a:buNone/>
            </a:pPr>
            <a:endParaRPr lang="nl-NL" dirty="0"/>
          </a:p>
        </p:txBody>
      </p:sp>
      <p:sp>
        <p:nvSpPr>
          <p:cNvPr id="4" name="Wolk 3"/>
          <p:cNvSpPr/>
          <p:nvPr/>
        </p:nvSpPr>
        <p:spPr>
          <a:xfrm>
            <a:off x="5292080" y="4725144"/>
            <a:ext cx="3600400" cy="185050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In welke (milieubelastende-) categorie valt die inrichting ? </a:t>
            </a:r>
          </a:p>
        </p:txBody>
      </p:sp>
      <p:sp>
        <p:nvSpPr>
          <p:cNvPr id="5" name="Rechthoek 4"/>
          <p:cNvSpPr/>
          <p:nvPr/>
        </p:nvSpPr>
        <p:spPr>
          <a:xfrm>
            <a:off x="3203848" y="19370"/>
            <a:ext cx="417646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00"/>
                </a:solidFill>
              </a:rPr>
              <a:t>IS HET EEN VERGUNNINGSPLICHTIGE INRICHTING (=Cat C)? </a:t>
            </a:r>
          </a:p>
        </p:txBody>
      </p:sp>
      <p:sp>
        <p:nvSpPr>
          <p:cNvPr id="6" name="Afgeronde rechthoek 5"/>
          <p:cNvSpPr/>
          <p:nvPr/>
        </p:nvSpPr>
        <p:spPr>
          <a:xfrm>
            <a:off x="7801281" y="199390"/>
            <a:ext cx="914400" cy="3600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00"/>
                </a:solidFill>
              </a:rPr>
              <a:t>BOR</a:t>
            </a:r>
            <a:endParaRPr lang="nl-NL" dirty="0"/>
          </a:p>
        </p:txBody>
      </p:sp>
    </p:spTree>
    <p:extLst>
      <p:ext uri="{BB962C8B-B14F-4D97-AF65-F5344CB8AC3E}">
        <p14:creationId xmlns:p14="http://schemas.microsoft.com/office/powerpoint/2010/main" val="1115857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79512" y="404664"/>
            <a:ext cx="7182544" cy="4177682"/>
          </a:xfrm>
          <a:prstGeom prst="rect">
            <a:avLst/>
          </a:prstGeom>
        </p:spPr>
        <p:txBody>
          <a:bodyPr wrap="square">
            <a:spAutoFit/>
          </a:bodyPr>
          <a:lstStyle/>
          <a:p>
            <a:pPr>
              <a:lnSpc>
                <a:spcPct val="107000"/>
              </a:lnSpc>
              <a:spcAft>
                <a:spcPts val="800"/>
              </a:spcAft>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In het BOR (bijlage C) zijn zo’n 29 categorieën opgenomen. Is  de activiteit van de inrichting hier terug te vinden, dan is er sprake van een inrichting in de zin van de </a:t>
            </a:r>
            <a:r>
              <a:rPr lang="nl-NL" sz="1100" i="1" dirty="0" err="1">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Wm</a:t>
            </a: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a:t>
            </a:r>
            <a:b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b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Inrichtingen waar elektro- of verbrandingsmotoren aanwezig zijn met een gezamenlijk vermogen van meer dan 1,5 kW</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Inrichtingen voor activiteiten met:</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Gassen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Ontplofbare stoffen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Milieugevaarlijke stoffen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Brandbare stoffen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Harsen, oliën en vetten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Meststoffen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Dieren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Voedingsmiddelen en teelt van landbouwproducten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Gewasbeschermingsmiddelen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Stenige materialen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hthoek 4"/>
          <p:cNvSpPr/>
          <p:nvPr/>
        </p:nvSpPr>
        <p:spPr>
          <a:xfrm>
            <a:off x="4716016" y="1556529"/>
            <a:ext cx="4104456" cy="5088894"/>
          </a:xfrm>
          <a:prstGeom prst="rect">
            <a:avLst/>
          </a:prstGeom>
        </p:spPr>
        <p:txBody>
          <a:bodyPr wrap="square">
            <a:spAutoFit/>
          </a:bodyPr>
          <a:lstStyle/>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Metalen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Voer-, vaar en vliegtuigen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Spoorvoertuigen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Hout</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Textiel en papier</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Schietinrichtingen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Horeca</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Sport- en recreatie (waaronder motorcrossterreinen)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Energieomzetting (zoals windturbines)</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Genetische modificatie</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Opslaan of overslaan van goederen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Ziekenhuizen, verpleeg- en verzorgingshuizen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Vervaardiging van koolelektroden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Tankreiniging</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Oefeninrichtingen voor brandbestrijding</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Afvalwaterinrichtingen</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Afvalopslag en –verwerking</a:t>
            </a:r>
            <a:endParaRPr lang="nl-NL" sz="1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1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Militaire inrichtingen</a:t>
            </a:r>
            <a:endParaRPr lang="nl-NL" sz="16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7525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09599" y="844695"/>
            <a:ext cx="6347713" cy="1320800"/>
          </a:xfrm>
        </p:spPr>
        <p:txBody>
          <a:bodyPr/>
          <a:lstStyle/>
          <a:p>
            <a:r>
              <a:rPr lang="nl-NL" dirty="0"/>
              <a:t>STAPPENPLAN       STAP 4</a:t>
            </a:r>
          </a:p>
        </p:txBody>
      </p:sp>
      <p:sp>
        <p:nvSpPr>
          <p:cNvPr id="2" name="Tijdelijke aanduiding voor inhoud 1"/>
          <p:cNvSpPr>
            <a:spLocks noGrp="1"/>
          </p:cNvSpPr>
          <p:nvPr>
            <p:ph idx="1"/>
          </p:nvPr>
        </p:nvSpPr>
        <p:spPr>
          <a:xfrm>
            <a:off x="609599" y="2160590"/>
            <a:ext cx="6770713" cy="3852715"/>
          </a:xfrm>
        </p:spPr>
        <p:txBody>
          <a:bodyPr/>
          <a:lstStyle/>
          <a:p>
            <a:r>
              <a:rPr lang="nl-NL" dirty="0"/>
              <a:t>VALT MIJN INRICHTING ONDER HET GEZAG VAN DE  GEMEENTE, HET WATERSCHAP, DE PROVINCIE OF HET RIJK?</a:t>
            </a:r>
          </a:p>
          <a:p>
            <a:r>
              <a:rPr lang="nl-NL" dirty="0"/>
              <a:t>In BOR weer..</a:t>
            </a:r>
          </a:p>
          <a:p>
            <a:pPr marL="109728" indent="0">
              <a:buNone/>
            </a:pPr>
            <a:r>
              <a:rPr lang="nl-NL" dirty="0"/>
              <a:t> </a:t>
            </a:r>
            <a:r>
              <a:rPr lang="nl-NL" dirty="0">
                <a:hlinkClick r:id="rId2"/>
              </a:rPr>
              <a:t>http://wetten.overheid.nl/BWBR0027464/BijlageI/geldigheidsdatum_11-11-2013</a:t>
            </a:r>
            <a:r>
              <a:rPr lang="nl-NL" dirty="0"/>
              <a:t> </a:t>
            </a:r>
          </a:p>
          <a:p>
            <a:endParaRPr lang="nl-NL" dirty="0"/>
          </a:p>
          <a:p>
            <a:endParaRPr lang="nl-NL" dirty="0"/>
          </a:p>
          <a:p>
            <a:endParaRPr lang="nl-NL" dirty="0"/>
          </a:p>
          <a:p>
            <a:endParaRPr lang="nl-NL" dirty="0"/>
          </a:p>
        </p:txBody>
      </p:sp>
      <p:sp>
        <p:nvSpPr>
          <p:cNvPr id="4" name="Rechthoek 3"/>
          <p:cNvSpPr/>
          <p:nvPr/>
        </p:nvSpPr>
        <p:spPr>
          <a:xfrm>
            <a:off x="3203848" y="55374"/>
            <a:ext cx="41764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00"/>
                </a:solidFill>
              </a:rPr>
              <a:t>BIJ WELK BEVOEGD GEZAG </a:t>
            </a:r>
            <a:r>
              <a:rPr lang="nl-NL" dirty="0" err="1">
                <a:solidFill>
                  <a:srgbClr val="FFFF00"/>
                </a:solidFill>
              </a:rPr>
              <a:t>Bor</a:t>
            </a:r>
            <a:r>
              <a:rPr lang="nl-NL" dirty="0">
                <a:solidFill>
                  <a:srgbClr val="FFFF00"/>
                </a:solidFill>
              </a:rPr>
              <a:t>?</a:t>
            </a:r>
          </a:p>
        </p:txBody>
      </p:sp>
      <p:sp>
        <p:nvSpPr>
          <p:cNvPr id="5" name="Afgeronde rechthoek 4"/>
          <p:cNvSpPr/>
          <p:nvPr/>
        </p:nvSpPr>
        <p:spPr>
          <a:xfrm>
            <a:off x="7873289" y="199390"/>
            <a:ext cx="914400" cy="3600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00"/>
                </a:solidFill>
              </a:rPr>
              <a:t>BOR</a:t>
            </a:r>
            <a:endParaRPr lang="nl-NL" dirty="0"/>
          </a:p>
        </p:txBody>
      </p:sp>
    </p:spTree>
    <p:extLst>
      <p:ext uri="{BB962C8B-B14F-4D97-AF65-F5344CB8AC3E}">
        <p14:creationId xmlns:p14="http://schemas.microsoft.com/office/powerpoint/2010/main" val="262034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09599" y="724853"/>
            <a:ext cx="6347713" cy="1320800"/>
          </a:xfrm>
        </p:spPr>
        <p:txBody>
          <a:bodyPr/>
          <a:lstStyle/>
          <a:p>
            <a:r>
              <a:rPr lang="nl-NL" dirty="0"/>
              <a:t>STAPPENPLAN      STAP 5</a:t>
            </a:r>
          </a:p>
        </p:txBody>
      </p:sp>
      <p:sp>
        <p:nvSpPr>
          <p:cNvPr id="2" name="Tijdelijke aanduiding voor inhoud 1"/>
          <p:cNvSpPr>
            <a:spLocks noGrp="1"/>
          </p:cNvSpPr>
          <p:nvPr>
            <p:ph idx="1"/>
          </p:nvPr>
        </p:nvSpPr>
        <p:spPr/>
        <p:txBody>
          <a:bodyPr>
            <a:normAutofit/>
          </a:bodyPr>
          <a:lstStyle/>
          <a:p>
            <a:r>
              <a:rPr lang="nl-NL" dirty="0"/>
              <a:t>HEB IK EEN VERGUNNING NODIG OF MOET EEN MELDING DOEN OF HOEF IK NIETS TE DOEN? </a:t>
            </a:r>
          </a:p>
          <a:p>
            <a:endParaRPr lang="nl-NL" dirty="0"/>
          </a:p>
          <a:p>
            <a:r>
              <a:rPr lang="nl-NL" dirty="0"/>
              <a:t>EERST KIJKEN BIJ BIJLAGE 1 ONDERDEEL B VAN HET BESLUIT OMGEVINGSRECHT (</a:t>
            </a:r>
            <a:r>
              <a:rPr lang="nl-NL" dirty="0" err="1"/>
              <a:t>Bor</a:t>
            </a:r>
            <a:r>
              <a:rPr lang="nl-NL" dirty="0"/>
              <a:t>)</a:t>
            </a:r>
          </a:p>
          <a:p>
            <a:endParaRPr lang="nl-NL" dirty="0"/>
          </a:p>
          <a:p>
            <a:r>
              <a:rPr lang="nl-NL" dirty="0"/>
              <a:t>DAARNA KIJKEN BIJ BESLUIT ALGEMENE REGELS INRICHTINGEN MILIEUBEHEER (</a:t>
            </a:r>
            <a:r>
              <a:rPr lang="nl-NL" dirty="0" err="1"/>
              <a:t>Barim</a:t>
            </a:r>
            <a:r>
              <a:rPr lang="nl-NL" dirty="0"/>
              <a:t>)</a:t>
            </a:r>
          </a:p>
          <a:p>
            <a:pPr lvl="1"/>
            <a:r>
              <a:rPr lang="nl-NL" dirty="0"/>
              <a:t>Alle inrichtingen vallen onder het activiteitenbesluit tenzij ze een vergunning moeten hebben (dan eigen set regels)</a:t>
            </a:r>
          </a:p>
          <a:p>
            <a:endParaRPr lang="nl-NL" dirty="0"/>
          </a:p>
          <a:p>
            <a:endParaRPr lang="nl-NL" dirty="0"/>
          </a:p>
          <a:p>
            <a:endParaRPr lang="nl-NL" dirty="0"/>
          </a:p>
          <a:p>
            <a:endParaRPr lang="nl-NL" dirty="0"/>
          </a:p>
        </p:txBody>
      </p:sp>
      <p:sp>
        <p:nvSpPr>
          <p:cNvPr id="4" name="Rechthoek 3"/>
          <p:cNvSpPr/>
          <p:nvPr/>
        </p:nvSpPr>
        <p:spPr>
          <a:xfrm>
            <a:off x="3203848" y="33852"/>
            <a:ext cx="417646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00"/>
                </a:solidFill>
              </a:rPr>
              <a:t>GEEN CAT C: IS HET CAT A?</a:t>
            </a:r>
          </a:p>
          <a:p>
            <a:pPr algn="ctr"/>
            <a:r>
              <a:rPr lang="nl-NL" dirty="0">
                <a:solidFill>
                  <a:srgbClr val="FFFF00"/>
                </a:solidFill>
              </a:rPr>
              <a:t>ANDERS MOET HET B ZIJN (MELDING)</a:t>
            </a:r>
          </a:p>
        </p:txBody>
      </p:sp>
      <p:sp>
        <p:nvSpPr>
          <p:cNvPr id="5" name="Afgeronde rechthoek 4"/>
          <p:cNvSpPr/>
          <p:nvPr/>
        </p:nvSpPr>
        <p:spPr>
          <a:xfrm>
            <a:off x="7876096" y="141864"/>
            <a:ext cx="914400" cy="3600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00"/>
                </a:solidFill>
              </a:rPr>
              <a:t>BARIM</a:t>
            </a:r>
            <a:endParaRPr lang="nl-NL" dirty="0"/>
          </a:p>
        </p:txBody>
      </p:sp>
    </p:spTree>
    <p:extLst>
      <p:ext uri="{BB962C8B-B14F-4D97-AF65-F5344CB8AC3E}">
        <p14:creationId xmlns:p14="http://schemas.microsoft.com/office/powerpoint/2010/main" val="2925362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09600" y="836712"/>
            <a:ext cx="6347713" cy="1320800"/>
          </a:xfrm>
        </p:spPr>
        <p:txBody>
          <a:bodyPr/>
          <a:lstStyle/>
          <a:p>
            <a:r>
              <a:rPr lang="nl-NL" dirty="0"/>
              <a:t>STAPPENPLAN  STAP 6</a:t>
            </a:r>
          </a:p>
        </p:txBody>
      </p:sp>
      <p:sp>
        <p:nvSpPr>
          <p:cNvPr id="2" name="Tijdelijke aanduiding voor inhoud 1"/>
          <p:cNvSpPr>
            <a:spLocks noGrp="1"/>
          </p:cNvSpPr>
          <p:nvPr>
            <p:ph idx="1"/>
          </p:nvPr>
        </p:nvSpPr>
        <p:spPr>
          <a:xfrm>
            <a:off x="596101" y="2185537"/>
            <a:ext cx="6347714" cy="3880773"/>
          </a:xfrm>
          <a:solidFill>
            <a:schemeClr val="bg1"/>
          </a:solidFill>
        </p:spPr>
        <p:txBody>
          <a:bodyPr/>
          <a:lstStyle/>
          <a:p>
            <a:r>
              <a:rPr lang="nl-NL" dirty="0"/>
              <a:t>WELKE MILIEUVOORSCHRIFTEN</a:t>
            </a:r>
          </a:p>
          <a:p>
            <a:endParaRPr lang="nl-NL" dirty="0"/>
          </a:p>
          <a:p>
            <a:r>
              <a:rPr lang="nl-NL" dirty="0"/>
              <a:t>GEBRUIK HET BARIM</a:t>
            </a:r>
          </a:p>
          <a:p>
            <a:endParaRPr lang="nl-NL" dirty="0"/>
          </a:p>
          <a:p>
            <a:r>
              <a:rPr lang="nl-NL" dirty="0"/>
              <a:t>NOG HANDIGER IS HET AIM-MODUUL</a:t>
            </a:r>
          </a:p>
        </p:txBody>
      </p:sp>
      <p:sp>
        <p:nvSpPr>
          <p:cNvPr id="4" name="Rechthoek 3"/>
          <p:cNvSpPr/>
          <p:nvPr/>
        </p:nvSpPr>
        <p:spPr>
          <a:xfrm>
            <a:off x="3286935" y="105544"/>
            <a:ext cx="41764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00"/>
                </a:solidFill>
              </a:rPr>
              <a:t>WELKE MILIEUVOORSCHRIFTEN GELDEN VOOR CAT A, B OF C?</a:t>
            </a:r>
          </a:p>
        </p:txBody>
      </p:sp>
      <p:sp>
        <p:nvSpPr>
          <p:cNvPr id="5" name="Afgeronde rechthoek 4"/>
          <p:cNvSpPr/>
          <p:nvPr/>
        </p:nvSpPr>
        <p:spPr>
          <a:xfrm>
            <a:off x="7956376" y="249560"/>
            <a:ext cx="914400" cy="3600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00"/>
                </a:solidFill>
              </a:rPr>
              <a:t>BARIM</a:t>
            </a:r>
            <a:endParaRPr lang="nl-NL" dirty="0"/>
          </a:p>
        </p:txBody>
      </p:sp>
    </p:spTree>
    <p:extLst>
      <p:ext uri="{BB962C8B-B14F-4D97-AF65-F5344CB8AC3E}">
        <p14:creationId xmlns:p14="http://schemas.microsoft.com/office/powerpoint/2010/main" val="85597706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1119B704A48046A64124561FF3B3FF" ma:contentTypeVersion="14" ma:contentTypeDescription="Een nieuw document maken." ma:contentTypeScope="" ma:versionID="04c76ddd9d874370edf8feb3bde712c1">
  <xsd:schema xmlns:xsd="http://www.w3.org/2001/XMLSchema" xmlns:xs="http://www.w3.org/2001/XMLSchema" xmlns:p="http://schemas.microsoft.com/office/2006/metadata/properties" xmlns:ns2="53db1c64-d159-475e-a504-7a3da4935d8c" xmlns:ns3="4aa6b8cd-8aaf-473e-973b-57fcbd5fd695" targetNamespace="http://schemas.microsoft.com/office/2006/metadata/properties" ma:root="true" ma:fieldsID="41225b45a3a295c816ff735cda59d1fc" ns2:_="" ns3:_="">
    <xsd:import namespace="53db1c64-d159-475e-a504-7a3da4935d8c"/>
    <xsd:import namespace="4aa6b8cd-8aaf-473e-973b-57fcbd5fd6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b1c64-d159-475e-a504-7a3da4935d8c"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6b8cd-8aaf-473e-973b-57fcbd5fd6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0BBA19-BF0D-4169-AE64-CF8F5732DDBD}">
  <ds:schemaRefs>
    <ds:schemaRef ds:uri="http://schemas.microsoft.com/sharepoint/v3/contenttype/forms"/>
  </ds:schemaRefs>
</ds:datastoreItem>
</file>

<file path=customXml/itemProps2.xml><?xml version="1.0" encoding="utf-8"?>
<ds:datastoreItem xmlns:ds="http://schemas.openxmlformats.org/officeDocument/2006/customXml" ds:itemID="{E8A1C8E2-52D7-4306-A232-D785E5A50B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db1c64-d159-475e-a504-7a3da4935d8c"/>
    <ds:schemaRef ds:uri="4aa6b8cd-8aaf-473e-973b-57fcbd5fd6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71400C-1653-4BCA-8930-4400CBF9270E}">
  <ds:schemaRefs>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372278c-916a-4be0-987a-6393984f99ca"/>
    <ds:schemaRef ds:uri="4b594857-bfe0-49f8-b90c-4d8a8ce4d0da"/>
    <ds:schemaRef ds:uri="http://purl.org/dc/terms/"/>
  </ds:schemaRefs>
</ds:datastoreItem>
</file>

<file path=docProps/app.xml><?xml version="1.0" encoding="utf-8"?>
<Properties xmlns="http://schemas.openxmlformats.org/officeDocument/2006/extended-properties" xmlns:vt="http://schemas.openxmlformats.org/officeDocument/2006/docPropsVTypes">
  <Template>Facet</Template>
  <TotalTime>822</TotalTime>
  <Words>1387</Words>
  <Application>Microsoft Office PowerPoint</Application>
  <PresentationFormat>Diavoorstelling (4:3)</PresentationFormat>
  <Paragraphs>186</Paragraphs>
  <Slides>20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Calibri</vt:lpstr>
      <vt:lpstr>Trebuchet MS</vt:lpstr>
      <vt:lpstr>Wingdings 3</vt:lpstr>
      <vt:lpstr>Facet</vt:lpstr>
      <vt:lpstr>REGELS VOOR INRICHTINGEN</vt:lpstr>
      <vt:lpstr>STAPPENPLAN  </vt:lpstr>
      <vt:lpstr>Stap 1</vt:lpstr>
      <vt:lpstr>STAPPENPLAN  STAP 2</vt:lpstr>
      <vt:lpstr>STAPPENPLAN              STAP 3</vt:lpstr>
      <vt:lpstr>PowerPoint-presentatie</vt:lpstr>
      <vt:lpstr>STAPPENPLAN       STAP 4</vt:lpstr>
      <vt:lpstr>STAPPENPLAN      STAP 5</vt:lpstr>
      <vt:lpstr>STAPPENPLAN  STAP 6</vt:lpstr>
      <vt:lpstr>Overzicht infomil</vt:lpstr>
      <vt:lpstr>PowerPoint-presentatie</vt:lpstr>
      <vt:lpstr>Oefenen</vt:lpstr>
      <vt:lpstr>PowerPoint-presentatie</vt:lpstr>
      <vt:lpstr>IPPC  6 categorieën</vt:lpstr>
      <vt:lpstr>Frietkraam: aangewezen in het Bor?</vt:lpstr>
      <vt:lpstr>Bevoegd gezag</vt:lpstr>
      <vt:lpstr>Cat A of B?</vt:lpstr>
      <vt:lpstr>Barim hfts 3</vt:lpstr>
      <vt:lpstr>Cat C= Vergunningsplichtig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REGELS VOOR INRICHTINGEN</dc:title>
  <dc:creator>van Ooijen</dc:creator>
  <cp:lastModifiedBy>Heidy Heuvelsland</cp:lastModifiedBy>
  <cp:revision>32</cp:revision>
  <dcterms:created xsi:type="dcterms:W3CDTF">2012-10-04T19:10:46Z</dcterms:created>
  <dcterms:modified xsi:type="dcterms:W3CDTF">2022-05-10T08:59:44Z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0x010100401119B704A48046A64124561FF3B3FF</vt:lpwstr>
  </property>
</Properties>
</file>